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420" r:id="rId2"/>
    <p:sldId id="344" r:id="rId3"/>
    <p:sldId id="345" r:id="rId4"/>
    <p:sldId id="346" r:id="rId5"/>
    <p:sldId id="347" r:id="rId6"/>
    <p:sldId id="348" r:id="rId7"/>
    <p:sldId id="349" r:id="rId8"/>
    <p:sldId id="350"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0" r:id="rId28"/>
    <p:sldId id="371" r:id="rId29"/>
    <p:sldId id="372" r:id="rId30"/>
    <p:sldId id="373" r:id="rId31"/>
    <p:sldId id="374" r:id="rId32"/>
    <p:sldId id="375" r:id="rId33"/>
    <p:sldId id="376" r:id="rId34"/>
    <p:sldId id="377" r:id="rId35"/>
    <p:sldId id="378" r:id="rId36"/>
    <p:sldId id="379" r:id="rId37"/>
    <p:sldId id="380" r:id="rId38"/>
    <p:sldId id="381" r:id="rId39"/>
    <p:sldId id="382" r:id="rId40"/>
    <p:sldId id="383" r:id="rId41"/>
    <p:sldId id="384" r:id="rId42"/>
    <p:sldId id="386" r:id="rId43"/>
    <p:sldId id="385" r:id="rId44"/>
    <p:sldId id="387" r:id="rId45"/>
    <p:sldId id="388" r:id="rId46"/>
    <p:sldId id="389" r:id="rId47"/>
    <p:sldId id="390" r:id="rId48"/>
    <p:sldId id="391" r:id="rId49"/>
    <p:sldId id="392" r:id="rId50"/>
    <p:sldId id="393" r:id="rId51"/>
    <p:sldId id="394" r:id="rId52"/>
    <p:sldId id="395" r:id="rId53"/>
    <p:sldId id="396" r:id="rId54"/>
    <p:sldId id="397" r:id="rId55"/>
    <p:sldId id="398" r:id="rId56"/>
    <p:sldId id="399" r:id="rId57"/>
    <p:sldId id="400" r:id="rId58"/>
    <p:sldId id="342" r:id="rId59"/>
    <p:sldId id="343" r:id="rId60"/>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23ZZXKCBXE1-15.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file:///F:\&#25919;&#27835;\&#24605;&#24819;&#25919;&#27835;%20&#24517;&#20462;2\23ZZXKCBXE1-16.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file:///F:\&#25919;&#27835;\&#24605;&#24819;&#25919;&#27835;%20&#24517;&#20462;2\23ZZXKCBXE1-17.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23ZZXKCBXE1-23.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23ZZXKCBXE1-18.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2235;&#65289;%20&#26356;&#22909;&#21457;&#25381;&#25919;&#24220;&#20316;&#29992;.DOC"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19320"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455009"/>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001243" y="3789040"/>
            <a:ext cx="743968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073251" y="4775086"/>
            <a:ext cx="75356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3001243" y="2348880"/>
            <a:ext cx="7511694" cy="1477328"/>
          </a:xfrm>
          <a:prstGeom prst="rect">
            <a:avLst/>
          </a:prstGeom>
        </p:spPr>
        <p:txBody>
          <a:bodyPr wrap="square">
            <a:spAutoFit/>
          </a:bodyPr>
          <a:lstStyle/>
          <a:p>
            <a:pPr>
              <a:lnSpc>
                <a:spcPct val="150000"/>
              </a:lnSpc>
            </a:pP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社会主义市场经济体制</a:t>
            </a:r>
            <a:r>
              <a:rPr lang="zh-CN" altLang="en-US"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的</a:t>
            </a:r>
            <a:endParaRPr lang="en-US" altLang="zh-CN"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endParaRPr>
          </a:p>
          <a:p>
            <a:pPr>
              <a:lnSpc>
                <a:spcPct val="150000"/>
              </a:lnSpc>
            </a:pP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基</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本特征</a:t>
            </a:r>
          </a:p>
        </p:txBody>
      </p:sp>
      <p:sp>
        <p:nvSpPr>
          <p:cNvPr id="25" name="矩形 24">
            <a:hlinkClick r:id="rId3" action="ppaction://hlinksldjump"/>
          </p:cNvPr>
          <p:cNvSpPr/>
          <p:nvPr/>
        </p:nvSpPr>
        <p:spPr>
          <a:xfrm>
            <a:off x="3505299" y="4149080"/>
            <a:ext cx="6583854" cy="553998"/>
          </a:xfrm>
          <a:prstGeom prst="rect">
            <a:avLst/>
          </a:prstGeom>
        </p:spPr>
        <p:txBody>
          <a:bodyPr wrap="none">
            <a:spAutoFit/>
          </a:bodyPr>
          <a:lstStyle/>
          <a:p>
            <a:pPr lvl="0" algn="ctr">
              <a:tabLst>
                <a:tab pos="2430780" algn="l"/>
                <a:tab pos="5311140" algn="l"/>
              </a:tabLst>
            </a:pP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我国政府的经济职能</a:t>
            </a:r>
          </a:p>
        </p:txBody>
      </p:sp>
      <p:sp>
        <p:nvSpPr>
          <p:cNvPr id="20" name="标题 1"/>
          <p:cNvSpPr txBox="1">
            <a:spLocks/>
          </p:cNvSpPr>
          <p:nvPr/>
        </p:nvSpPr>
        <p:spPr>
          <a:xfrm>
            <a:off x="1003634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2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2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820320" y="98072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5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5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3220622" y="563823"/>
            <a:ext cx="5541261" cy="704937"/>
          </a:xfrm>
          <a:prstGeom prst="rect">
            <a:avLst/>
          </a:prstGeom>
        </p:spPr>
        <p:txBody>
          <a:bodyPr wrap="none">
            <a:spAutoFit/>
          </a:bodyPr>
          <a:lstStyle/>
          <a:p>
            <a:pPr indent="713740" algn="ctr">
              <a:lnSpc>
                <a:spcPct val="150000"/>
              </a:lnSpc>
              <a:spcAft>
                <a:spcPts val="0"/>
              </a:spcAft>
              <a:tabLst>
                <a:tab pos="2700655" algn="l"/>
              </a:tabLst>
            </a:pPr>
            <a:r>
              <a:rPr lang="zh-CN" altLang="en-US" sz="3000" b="1" kern="100" dirty="0">
                <a:solidFill>
                  <a:schemeClr val="accent6">
                    <a:lumMod val="75000"/>
                  </a:schemeClr>
                </a:solidFill>
                <a:latin typeface="Times New Roman"/>
                <a:ea typeface="方正细黑一简体"/>
                <a:cs typeface="Times New Roman"/>
              </a:rPr>
              <a:t>第二框　更好发挥政府作用</a:t>
            </a:r>
            <a:endParaRPr lang="zh-CN" altLang="zh-CN" sz="30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90321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lnSpc>
                <a:spcPct val="200000"/>
              </a:lnSpc>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社会主义市场经济体制的基本特征</a:t>
            </a:r>
            <a:endParaRPr lang="zh-CN" altLang="zh-CN" sz="1050" kern="100" dirty="0">
              <a:solidFill>
                <a:srgbClr val="0000FF"/>
              </a:solidFill>
              <a:latin typeface="宋体"/>
              <a:cs typeface="Courier New"/>
            </a:endParaRPr>
          </a:p>
          <a:p>
            <a:pPr indent="713740" algn="just">
              <a:lnSpc>
                <a:spcPct val="200000"/>
              </a:lnSpc>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lnSpc>
                <a:spcPct val="200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重要地位</a:t>
            </a:r>
            <a:r>
              <a:rPr lang="zh-CN" altLang="zh-CN" b="1" kern="100" dirty="0">
                <a:latin typeface="Times New Roman"/>
                <a:ea typeface="方正细黑一简体"/>
                <a:cs typeface="Times New Roman"/>
              </a:rPr>
              <a:t>：社会主义市场经济体制是中国特色社会主义的重大理论和实践创新，是社会主义基本经济制度的重要组成部分。</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04664"/>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：社会主义市场经济体制改革发展过程</a:t>
            </a:r>
            <a:endParaRPr lang="zh-CN" altLang="zh-CN" sz="1050" kern="100" dirty="0">
              <a:latin typeface="宋体"/>
              <a:cs typeface="Courier New"/>
            </a:endParaRPr>
          </a:p>
          <a:p>
            <a:endParaRPr lang="zh-CN" altLang="en-US" dirty="0"/>
          </a:p>
        </p:txBody>
      </p:sp>
      <p:pic>
        <p:nvPicPr>
          <p:cNvPr id="1026" name="Picture 2" descr="23ZZXKCBXE1-1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25179" y="1196752"/>
            <a:ext cx="6840760" cy="5434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260648"/>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基本特征</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454975164"/>
              </p:ext>
            </p:extLst>
          </p:nvPr>
        </p:nvGraphicFramePr>
        <p:xfrm>
          <a:off x="841003" y="1090836"/>
          <a:ext cx="10945216" cy="5362339"/>
        </p:xfrm>
        <a:graphic>
          <a:graphicData uri="http://schemas.openxmlformats.org/drawingml/2006/table">
            <a:tbl>
              <a:tblPr/>
              <a:tblGrid>
                <a:gridCol w="936102"/>
                <a:gridCol w="10009114"/>
              </a:tblGrid>
              <a:tr h="132736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重要特征</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坚</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发挥</a:t>
                      </a:r>
                      <a:r>
                        <a:rPr lang="zh-CN" sz="2800" b="1" kern="100" dirty="0" smtClean="0">
                          <a:effectLst/>
                          <a:latin typeface="Times New Roman"/>
                          <a:ea typeface="方正细黑一简体"/>
                          <a:cs typeface="Times New Roman"/>
                        </a:rPr>
                        <a:t>党</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协调各方的领导核心作用，是我国社会主义市场经济体制的一个重要特征</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025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有机结合</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在我国，</a:t>
                      </a:r>
                      <a:r>
                        <a:rPr lang="zh-CN" sz="2800" b="1" kern="100" dirty="0" smtClean="0">
                          <a:effectLst/>
                          <a:latin typeface="Times New Roman"/>
                          <a:ea typeface="方正细黑一简体"/>
                          <a:cs typeface="Times New Roman"/>
                        </a:rPr>
                        <a:t>把</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有</a:t>
                      </a:r>
                      <a:r>
                        <a:rPr lang="zh-CN" sz="2800" b="1" kern="100" dirty="0">
                          <a:effectLst/>
                          <a:latin typeface="Times New Roman"/>
                          <a:ea typeface="方正细黑一简体"/>
                          <a:cs typeface="Times New Roman"/>
                        </a:rPr>
                        <a:t>机结合起来，既能发挥市场经济的长处，又能发挥我国社会主义制度的显著优势</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2736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根本目标</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促进全体人民实</a:t>
                      </a:r>
                      <a:r>
                        <a:rPr lang="zh-CN" sz="2800" b="1" kern="100" dirty="0" smtClean="0">
                          <a:effectLst/>
                          <a:latin typeface="Times New Roman"/>
                          <a:ea typeface="方正细黑一简体"/>
                          <a:cs typeface="Times New Roman"/>
                        </a:rPr>
                        <a:t>现</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是</a:t>
                      </a:r>
                      <a:r>
                        <a:rPr lang="zh-CN" sz="2800" b="1" kern="100" dirty="0">
                          <a:effectLst/>
                          <a:latin typeface="Times New Roman"/>
                          <a:ea typeface="方正细黑一简体"/>
                          <a:cs typeface="Times New Roman"/>
                        </a:rPr>
                        <a:t>社会主义市场经济体制的根本目标</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2736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内在要求</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科学</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有效的政府治理，是社会主义市场经济体制优势的内在要求</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525762" y="1168177"/>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党的领导</a:t>
            </a:r>
            <a:endParaRPr lang="zh-CN" altLang="en-US" dirty="0"/>
          </a:p>
        </p:txBody>
      </p:sp>
      <p:sp>
        <p:nvSpPr>
          <p:cNvPr id="7" name="矩形 6"/>
          <p:cNvSpPr/>
          <p:nvPr/>
        </p:nvSpPr>
        <p:spPr>
          <a:xfrm>
            <a:off x="5521523" y="119675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总揽全局</a:t>
            </a:r>
            <a:endParaRPr lang="zh-CN" altLang="en-US" dirty="0"/>
          </a:p>
        </p:txBody>
      </p:sp>
      <p:sp>
        <p:nvSpPr>
          <p:cNvPr id="8" name="矩形 7"/>
          <p:cNvSpPr/>
          <p:nvPr/>
        </p:nvSpPr>
        <p:spPr>
          <a:xfrm>
            <a:off x="3676859" y="2545740"/>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社会主义制度</a:t>
            </a:r>
            <a:endParaRPr lang="zh-CN" altLang="en-US" dirty="0"/>
          </a:p>
        </p:txBody>
      </p:sp>
      <p:sp>
        <p:nvSpPr>
          <p:cNvPr id="9" name="矩形 8"/>
          <p:cNvSpPr/>
          <p:nvPr/>
        </p:nvSpPr>
        <p:spPr>
          <a:xfrm>
            <a:off x="6486442" y="256490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市场经济</a:t>
            </a:r>
            <a:endParaRPr lang="zh-CN" altLang="en-US" dirty="0"/>
          </a:p>
        </p:txBody>
      </p:sp>
      <p:sp>
        <p:nvSpPr>
          <p:cNvPr id="10" name="矩形 9"/>
          <p:cNvSpPr/>
          <p:nvPr/>
        </p:nvSpPr>
        <p:spPr>
          <a:xfrm>
            <a:off x="4899181" y="391389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共同富裕</a:t>
            </a:r>
            <a:endParaRPr lang="zh-CN" altLang="en-US" dirty="0"/>
          </a:p>
        </p:txBody>
      </p:sp>
      <p:sp>
        <p:nvSpPr>
          <p:cNvPr id="11" name="矩形 10"/>
          <p:cNvSpPr/>
          <p:nvPr/>
        </p:nvSpPr>
        <p:spPr>
          <a:xfrm>
            <a:off x="2886042" y="522920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宏观调控</a:t>
            </a:r>
            <a:endParaRPr lang="zh-CN" altLang="en-US" dirty="0"/>
          </a:p>
        </p:txBody>
      </p:sp>
    </p:spTree>
    <p:extLst>
      <p:ext uri="{BB962C8B-B14F-4D97-AF65-F5344CB8AC3E}">
        <p14:creationId xmlns:p14="http://schemas.microsoft.com/office/powerpoint/2010/main" val="182092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487216"/>
            <a:ext cx="10975658" cy="5534072"/>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粮食增产丰收　尽显制度优势</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年，党中央、国务院高度重视粮食生产，各地区各部门严格落实粮食安全党政同责，持续加大对粮食生产的支持力度。</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年，中央继续提高小麦、稻谷最低收购价，稳定玉米、大豆生产者补贴和稻谷补贴政策，先后向实际种粮农民发放一次性补贴</a:t>
            </a:r>
            <a:r>
              <a:rPr lang="en-US" altLang="zh-CN" b="1" kern="100" dirty="0">
                <a:latin typeface="Times New Roman"/>
                <a:ea typeface="方正细黑一简体"/>
                <a:cs typeface="Courier New"/>
              </a:rPr>
              <a:t>400</a:t>
            </a:r>
            <a:r>
              <a:rPr lang="zh-CN" altLang="zh-CN" b="1" kern="100" dirty="0">
                <a:latin typeface="Times New Roman"/>
                <a:ea typeface="方正细黑一简体"/>
                <a:cs typeface="Times New Roman"/>
              </a:rPr>
              <a:t>亿元，提高农民种粮积极性。各地压实粮食生产责任，强化耕地用途管制，通</a:t>
            </a:r>
            <a:r>
              <a:rPr lang="zh-CN" altLang="zh-CN" b="1" kern="100" dirty="0" smtClean="0">
                <a:latin typeface="Times New Roman"/>
                <a:ea typeface="方正细黑一简体"/>
                <a:cs typeface="Times New Roman"/>
              </a:rPr>
              <a:t>过</a:t>
            </a:r>
            <a:endParaRPr lang="zh-CN" altLang="en-US" dirty="0"/>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124744"/>
            <a:ext cx="11305256" cy="4525963"/>
          </a:xfrm>
        </p:spPr>
        <p:txBody>
          <a:bodyPr>
            <a:normAutofit/>
          </a:bodyPr>
          <a:lstStyle/>
          <a:p>
            <a:pPr indent="0" algn="just">
              <a:tabLst>
                <a:tab pos="2610485" algn="l"/>
              </a:tabLst>
            </a:pPr>
            <a:r>
              <a:rPr lang="zh-CN" altLang="zh-CN" b="1" kern="100" dirty="0">
                <a:latin typeface="Times New Roman"/>
                <a:ea typeface="方正细黑一简体"/>
                <a:cs typeface="Times New Roman"/>
              </a:rPr>
              <a:t>退林还田、间套复种、农田连片整治等方式，挖掘面积潜力。四川等受灾较重地区改种扩种晚秋作物增加播种面积。全国粮食播种面积</a:t>
            </a:r>
            <a:r>
              <a:rPr lang="en-US" altLang="zh-CN" b="1" kern="100" dirty="0">
                <a:latin typeface="Times New Roman"/>
                <a:ea typeface="方正细黑一简体"/>
                <a:cs typeface="Courier New"/>
              </a:rPr>
              <a:t>17.75</a:t>
            </a:r>
            <a:r>
              <a:rPr lang="zh-CN" altLang="zh-CN" b="1" kern="100" dirty="0">
                <a:latin typeface="Times New Roman"/>
                <a:ea typeface="方正细黑一简体"/>
                <a:cs typeface="Times New Roman"/>
              </a:rPr>
              <a:t>亿亩，比</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年增加</a:t>
            </a:r>
            <a:r>
              <a:rPr lang="en-US" altLang="zh-CN" b="1" kern="100" dirty="0">
                <a:latin typeface="Times New Roman"/>
                <a:ea typeface="方正细黑一简体"/>
                <a:cs typeface="Courier New"/>
              </a:rPr>
              <a:t>1 051.9</a:t>
            </a:r>
            <a:r>
              <a:rPr lang="zh-CN" altLang="zh-CN" b="1" kern="100" dirty="0">
                <a:latin typeface="Times New Roman"/>
                <a:ea typeface="方正细黑一简体"/>
                <a:cs typeface="Times New Roman"/>
              </a:rPr>
              <a:t>万亩，增长</a:t>
            </a:r>
            <a:r>
              <a:rPr lang="en-US" altLang="zh-CN" b="1" kern="100" dirty="0">
                <a:latin typeface="Times New Roman"/>
                <a:ea typeface="方正细黑一简体"/>
                <a:cs typeface="Courier New"/>
              </a:rPr>
              <a:t>0.6%</a:t>
            </a:r>
            <a:r>
              <a:rPr lang="zh-CN" altLang="zh-CN" b="1" kern="100" dirty="0">
                <a:latin typeface="Times New Roman"/>
                <a:ea typeface="方正细黑一简体"/>
                <a:cs typeface="Times New Roman"/>
              </a:rPr>
              <a:t>。这些举措有力克服了各种灾害的不利影响，全年粮食实现了增产丰收。</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年，我国粮食总产量达</a:t>
            </a:r>
            <a:r>
              <a:rPr lang="en-US" altLang="zh-CN" b="1" kern="100" dirty="0">
                <a:latin typeface="Times New Roman"/>
                <a:ea typeface="方正细黑一简体"/>
                <a:cs typeface="Courier New"/>
              </a:rPr>
              <a:t>68 653</a:t>
            </a:r>
            <a:r>
              <a:rPr lang="zh-CN" altLang="zh-CN" b="1" kern="100" dirty="0">
                <a:latin typeface="Times New Roman"/>
                <a:ea typeface="方正细黑一简体"/>
                <a:cs typeface="Times New Roman"/>
              </a:rPr>
              <a:t>万吨</a:t>
            </a:r>
            <a:r>
              <a:rPr lang="en-US" altLang="zh-CN" b="1" kern="100" dirty="0">
                <a:latin typeface="Times New Roman"/>
                <a:ea typeface="方正细黑一简体"/>
                <a:cs typeface="Courier New"/>
              </a:rPr>
              <a:t>(13 731</a:t>
            </a:r>
            <a:r>
              <a:rPr lang="zh-CN" altLang="zh-CN" b="1" kern="100" dirty="0">
                <a:latin typeface="Times New Roman"/>
                <a:ea typeface="方正细黑一简体"/>
                <a:cs typeface="Times New Roman"/>
              </a:rPr>
              <a:t>亿斤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，比</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年增加</a:t>
            </a:r>
            <a:r>
              <a:rPr lang="en-US" altLang="zh-CN" b="1" kern="100" dirty="0">
                <a:latin typeface="Times New Roman"/>
                <a:ea typeface="方正细黑一简体"/>
                <a:cs typeface="Courier New"/>
              </a:rPr>
              <a:t>368</a:t>
            </a:r>
            <a:r>
              <a:rPr lang="zh-CN" altLang="zh-CN" b="1" kern="100" dirty="0">
                <a:latin typeface="Times New Roman"/>
                <a:ea typeface="方正细黑一简体"/>
                <a:cs typeface="Times New Roman"/>
              </a:rPr>
              <a:t>万吨</a:t>
            </a:r>
            <a:r>
              <a:rPr lang="en-US" altLang="zh-CN" b="1" kern="100" dirty="0">
                <a:latin typeface="Times New Roman"/>
                <a:ea typeface="方正细黑一简体"/>
                <a:cs typeface="Courier New"/>
              </a:rPr>
              <a:t>(74</a:t>
            </a:r>
            <a:r>
              <a:rPr lang="zh-CN" altLang="zh-CN" b="1" kern="100" dirty="0">
                <a:latin typeface="Times New Roman"/>
                <a:ea typeface="方正细黑一简体"/>
                <a:cs typeface="Times New Roman"/>
              </a:rPr>
              <a:t>亿斤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，增长</a:t>
            </a:r>
            <a:r>
              <a:rPr lang="en-US" altLang="zh-CN" b="1" kern="100" dirty="0">
                <a:latin typeface="Times New Roman"/>
                <a:ea typeface="方正细黑一简体"/>
                <a:cs typeface="Courier New"/>
              </a:rPr>
              <a:t>0.5%</a:t>
            </a:r>
            <a:r>
              <a:rPr lang="zh-CN" altLang="zh-CN" b="1" kern="100" dirty="0">
                <a:latin typeface="Times New Roman"/>
                <a:ea typeface="方正细黑一简体"/>
                <a:cs typeface="Times New Roman"/>
              </a:rPr>
              <a:t>，粮食产量连续</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年稳定在</a:t>
            </a:r>
            <a:r>
              <a:rPr lang="en-US" altLang="zh-CN" b="1" kern="100" dirty="0">
                <a:latin typeface="Times New Roman"/>
                <a:ea typeface="方正细黑一简体"/>
                <a:cs typeface="Courier New"/>
              </a:rPr>
              <a:t>1.3</a:t>
            </a:r>
            <a:r>
              <a:rPr lang="zh-CN" altLang="zh-CN" b="1" kern="100" dirty="0">
                <a:latin typeface="Times New Roman"/>
                <a:ea typeface="方正细黑一简体"/>
                <a:cs typeface="Times New Roman"/>
              </a:rPr>
              <a:t>万亿斤以上。　　</a:t>
            </a:r>
            <a:r>
              <a:rPr lang="zh-CN" altLang="zh-CN" b="1" kern="100" dirty="0">
                <a:solidFill>
                  <a:srgbClr val="7030A0"/>
                </a:solidFill>
                <a:latin typeface="Times New Roman"/>
                <a:ea typeface="方正细黑一简体"/>
                <a:cs typeface="Times New Roman"/>
              </a:rPr>
              <a:t>　</a:t>
            </a:r>
            <a:endParaRPr lang="zh-CN" altLang="zh-CN" kern="100" dirty="0">
              <a:latin typeface="宋体"/>
              <a:cs typeface="Courier New"/>
            </a:endParaRPr>
          </a:p>
          <a:p>
            <a:endParaRPr lang="zh-CN" altLang="en-US" dirty="0"/>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703241"/>
            <a:ext cx="10975658" cy="5678087"/>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latin typeface="Times New Roman"/>
                <a:ea typeface="方正细黑一简体"/>
                <a:cs typeface="Times New Roman"/>
              </a:rPr>
              <a:t>　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社会主义市场经济体制的基本特征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的知识，分析</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年我国粮食增产丰收的原因。</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坚持党的领导，发挥党总揽全局、协调各方的领导核心作用，通过严格落实粮食安全党政同责制度，使各方面在粮食生产问题上更好地形成合力。</a:t>
            </a:r>
            <a:r>
              <a:rPr lang="zh-CN" altLang="zh-CN" b="1" kern="100" dirty="0">
                <a:latin typeface="宋体"/>
                <a:cs typeface="宋体"/>
              </a:rPr>
              <a:t>②</a:t>
            </a:r>
            <a:r>
              <a:rPr lang="zh-CN" altLang="zh-CN" b="1" kern="100" dirty="0">
                <a:latin typeface="Times New Roman"/>
                <a:ea typeface="方正细黑一简体"/>
                <a:cs typeface="Times New Roman"/>
              </a:rPr>
              <a:t>坚持共同富裕的根本目标，通过价格政策、发放种植补贴调动农民生产积极性，稳定农业生产，保证农民收入。</a:t>
            </a:r>
            <a:r>
              <a:rPr lang="zh-CN" altLang="zh-CN" b="1" kern="100" dirty="0">
                <a:latin typeface="宋体"/>
                <a:cs typeface="宋体"/>
              </a:rPr>
              <a:t>③</a:t>
            </a:r>
            <a:r>
              <a:rPr lang="zh-CN" altLang="zh-CN" b="1" kern="100" dirty="0">
                <a:latin typeface="Times New Roman"/>
                <a:ea typeface="方正细黑一简体"/>
                <a:cs typeface="Times New Roman"/>
              </a:rPr>
              <a:t>坚持科学的宏观调控、有效的政府治理，根据各地的实际情况，采取有针对性的方式稳定粮食种植面积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60648"/>
            <a:ext cx="10975658" cy="4525963"/>
          </a:xfrm>
        </p:spPr>
        <p:txBody>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深化理解社会主义市场经济体制的基本特征</a:t>
            </a:r>
            <a:endParaRPr lang="zh-CN" altLang="zh-CN" sz="1050" kern="100" dirty="0">
              <a:latin typeface="宋体"/>
              <a:cs typeface="Courier New"/>
            </a:endParaRPr>
          </a:p>
          <a:p>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val="1153354601"/>
              </p:ext>
            </p:extLst>
          </p:nvPr>
        </p:nvGraphicFramePr>
        <p:xfrm>
          <a:off x="985020" y="1844824"/>
          <a:ext cx="10225135" cy="4480560"/>
        </p:xfrm>
        <a:graphic>
          <a:graphicData uri="http://schemas.openxmlformats.org/drawingml/2006/table">
            <a:tbl>
              <a:tblPr/>
              <a:tblGrid>
                <a:gridCol w="576063"/>
                <a:gridCol w="2664296"/>
                <a:gridCol w="4231490"/>
                <a:gridCol w="2753286"/>
              </a:tblGrid>
              <a:tr h="0">
                <a:tc gridSpan="3">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知识深化学习</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回眸析材料</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基本特征</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原因</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优越性</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重要特征</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坚持党的领导，发挥党总揽全局、协调各方的领导核心作用</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我国是共产党领导的社会主义国家，党的领导是中国特色社会主义最本质的特征和中国特色社会主义制度的最大优势</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党中央、国务院高度重视粮食生产，各地区各部门严格落实粮食安全党政同责</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2540623928"/>
              </p:ext>
            </p:extLst>
          </p:nvPr>
        </p:nvGraphicFramePr>
        <p:xfrm>
          <a:off x="1561083" y="1135063"/>
          <a:ext cx="9073008" cy="4525962"/>
        </p:xfrm>
        <a:graphic>
          <a:graphicData uri="http://schemas.openxmlformats.org/drawingml/2006/table">
            <a:tbl>
              <a:tblPr/>
              <a:tblGrid>
                <a:gridCol w="504056"/>
                <a:gridCol w="3456384"/>
                <a:gridCol w="5112568"/>
              </a:tblGrid>
              <a:tr h="452596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有机结合</a:t>
                      </a:r>
                      <a:endParaRPr lang="zh-CN" sz="2800" kern="100" dirty="0">
                        <a:effectLst/>
                        <a:latin typeface="宋体"/>
                        <a:cs typeface="Courier New"/>
                      </a:endParaRPr>
                    </a:p>
                  </a:txBody>
                  <a:tcPr marL="58025" marR="58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在我国，把社会主义制度和市场经济有机结合起来，既能发挥市场经济的长处，又能发挥我国社会主义制度的显著优</a:t>
                      </a:r>
                      <a:r>
                        <a:rPr lang="zh-CN" sz="2800" b="1" kern="100" dirty="0" smtClean="0">
                          <a:effectLst/>
                          <a:latin typeface="Times New Roman"/>
                          <a:ea typeface="方正细黑一简体"/>
                          <a:cs typeface="Times New Roman"/>
                        </a:rPr>
                        <a:t>势</a:t>
                      </a:r>
                      <a:endParaRPr lang="zh-CN" sz="2800" kern="100" dirty="0">
                        <a:effectLst/>
                        <a:latin typeface="宋体"/>
                        <a:cs typeface="Courier New"/>
                      </a:endParaRPr>
                    </a:p>
                  </a:txBody>
                  <a:tcPr marL="58025" marR="58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endParaRPr lang="zh-CN" sz="2800" kern="100" dirty="0">
                        <a:effectLst/>
                        <a:latin typeface="宋体"/>
                        <a:cs typeface="Courier New"/>
                      </a:endParaRPr>
                    </a:p>
                  </a:txBody>
                  <a:tcPr marL="58025" marR="58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descr="F:\政治\思想政治 必修2\23ZZXKCBXE1-1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953571" y="1297563"/>
            <a:ext cx="4032448" cy="4003645"/>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1921123" y="5486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3020569243"/>
              </p:ext>
            </p:extLst>
          </p:nvPr>
        </p:nvGraphicFramePr>
        <p:xfrm>
          <a:off x="1057027" y="764624"/>
          <a:ext cx="9937105" cy="5760720"/>
        </p:xfrm>
        <a:graphic>
          <a:graphicData uri="http://schemas.openxmlformats.org/drawingml/2006/table">
            <a:tbl>
              <a:tblPr/>
              <a:tblGrid>
                <a:gridCol w="576065"/>
                <a:gridCol w="2808311"/>
                <a:gridCol w="3240361"/>
                <a:gridCol w="3312368"/>
              </a:tblGrid>
              <a:tr h="452596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根本目标</a:t>
                      </a:r>
                      <a:endParaRPr lang="zh-CN" sz="2800" kern="100" dirty="0">
                        <a:effectLst/>
                        <a:latin typeface="宋体"/>
                        <a:cs typeface="Courier New"/>
                      </a:endParaRPr>
                    </a:p>
                  </a:txBody>
                  <a:tcPr marL="47145" marR="471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促进全体人民实现共同富裕是社会主义市场经济体制的根本目标，共同富裕是中国特色社会主义和中国式现代化的本质要求</a:t>
                      </a:r>
                      <a:endParaRPr lang="zh-CN" sz="2800" kern="100" dirty="0">
                        <a:effectLst/>
                        <a:latin typeface="宋体"/>
                        <a:cs typeface="Courier New"/>
                      </a:endParaRPr>
                    </a:p>
                  </a:txBody>
                  <a:tcPr marL="47145" marR="471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endParaRPr lang="zh-CN" sz="2800" kern="100" dirty="0">
                        <a:effectLst/>
                        <a:latin typeface="宋体"/>
                        <a:cs typeface="Courier New"/>
                      </a:endParaRPr>
                    </a:p>
                  </a:txBody>
                  <a:tcPr marL="47145" marR="471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中央继续提高小麦、稻谷最低收购价，稳定玉米、大豆生产者补贴和稻谷补贴政策，提高农民种粮积极性；采取一系列举措实现粮食增产丰收，这些有利于促进共同富裕的实现</a:t>
                      </a:r>
                      <a:endParaRPr lang="zh-CN" sz="2800" kern="100" dirty="0">
                        <a:effectLst/>
                        <a:latin typeface="宋体"/>
                        <a:cs typeface="Courier New"/>
                      </a:endParaRPr>
                    </a:p>
                  </a:txBody>
                  <a:tcPr marL="47145" marR="471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122" name="Picture 2" descr="F:\政治\思想政治 必修2\23ZZXKCBXE1-1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729436" y="1186352"/>
            <a:ext cx="2376264" cy="5181035"/>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1345059" y="24148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684341482"/>
              </p:ext>
            </p:extLst>
          </p:nvPr>
        </p:nvGraphicFramePr>
        <p:xfrm>
          <a:off x="768995" y="836712"/>
          <a:ext cx="10657183" cy="5400600"/>
        </p:xfrm>
        <a:graphic>
          <a:graphicData uri="http://schemas.openxmlformats.org/drawingml/2006/table">
            <a:tbl>
              <a:tblPr/>
              <a:tblGrid>
                <a:gridCol w="720078"/>
                <a:gridCol w="1981742"/>
                <a:gridCol w="4427985"/>
                <a:gridCol w="3527378"/>
              </a:tblGrid>
              <a:tr h="540060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内</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在</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要</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求</a:t>
                      </a:r>
                      <a:endParaRPr lang="zh-CN" sz="2800" kern="100" dirty="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科学的宏观调控、有效的政府治理，是社会主义市场经济体制优势的内在要求</a:t>
                      </a:r>
                      <a:endParaRPr lang="zh-CN" sz="2800" kern="100" dirty="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社会主义市场经济体制能够通过更好发挥政府作用，把人民的当前利益与长远利益、局部利益与整体利益结合起来，发挥全国一盘棋、调动各方面积极性、集中力量办大事的显著优势，促进经济社会高质量发展</a:t>
                      </a:r>
                      <a:endParaRPr lang="zh-CN" sz="2800" kern="10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各地压实粮食生产责任，强化耕地用途管制，通过退林还田、间套复种、农田连片整治等方式，挖掘面积潜力；这是科学的宏观调控、有效的政府治理的体现</a:t>
                      </a:r>
                      <a:endParaRPr lang="zh-CN" sz="2800" kern="100" dirty="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26064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332656"/>
            <a:ext cx="10975658" cy="5678088"/>
          </a:xfrm>
        </p:spPr>
        <p:txBody>
          <a:bodyPr>
            <a:no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区分社会主义经济、社会主义基本经济制度和社会主义市场经济体制</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社会主义经济指公有制经济。</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社会主义基本经济制度包括公有制为主体、多种所有制经济共同发展，按劳分配为主体、多种分配方式并存，社会主义市场经济体制等。</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社会主义市场经济体制是同社会主义基本经济制度结合在一起的，既要充分发挥市场在资源配置中的决定性作用，又要更好发挥政府作用，推动有效市场和有为政府更好结合</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343200"/>
            <a:ext cx="11521280" cy="6110136"/>
          </a:xfrm>
        </p:spPr>
        <p:txBody>
          <a:bodyPr>
            <a:no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以公有制为主体是中国特色社会主义最本质的特征。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以公有制为主体是社会主义初级阶段经济制度的根本特征，中国共产党领导是中国特色社会主义最本质的特征。</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社会主义基本经济制度离不开市场经济。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市场经济是市场对资源配置起决定性作用的经济体制，社会主义基本经济制度既可以与计划经济相融合，也可以与市场经济相融合，社会主义市场经济是市场经济与社会主义基本制度相互融合的经济体制</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lnSpcReduction="10000"/>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完成消除绝对贫困的艰巨任务，这得益于我国社会主义市场经济体制以促进经济增长、保持国际收支平衡为主要目标。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完成消除绝对贫困的艰巨任务，这得益于我国社会主义市场经济体制以促进全体人民实现共同富裕为根本目标。</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宏观调控是社会主义市场经济体制的基本特征。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宏观调控是现代市场经济体制的基本特征，并非社会主义市场经济体制所特有。能够实行科学的宏观调控是社会主义市场经济体制的基本特征之一。</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913013" y="1772816"/>
            <a:ext cx="10513166" cy="3229816"/>
          </a:xfrm>
        </p:spPr>
        <p:txBody>
          <a:bodyPr/>
          <a:lstStyle/>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通过更好发挥政府作用，能够调动各方面的积极性，发挥集中力量办大事的优势。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4"/>
            <a:ext cx="10975658" cy="5822102"/>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P21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solidFill>
                  <a:srgbClr val="7030A0"/>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中共中央政治局、中共中央政治局常委会审议关系经济社会发展全局的重大问题。中央财经委员会在中央政治局、中央政治局常委会领导下，研究确定经济社会发展和改革开放的重要方针和政策，研究提出处理重大财经问题、重大生产力布局、重大建设项目的原则和措施。各级党委领导本地区经济工作，把握客观规律，结合地方实际，落实中央决策部署。这表明，党在经济社会发展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．把社会主义分配制度和市场经济有机结合起来</a:t>
            </a:r>
            <a:endParaRPr lang="zh-CN" altLang="zh-CN" kern="100" dirty="0">
              <a:latin typeface="宋体"/>
              <a:cs typeface="Courier New"/>
            </a:endParaRPr>
          </a:p>
          <a:p>
            <a:pPr indent="713740" algn="just">
              <a:lnSpc>
                <a:spcPct val="200000"/>
              </a:lnSpc>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．坚持把实现固定的经济增长速度作为调控目标</a:t>
            </a:r>
            <a:endParaRPr lang="zh-CN" altLang="zh-CN" kern="100" dirty="0">
              <a:latin typeface="宋体"/>
              <a:cs typeface="Courier New"/>
            </a:endParaRPr>
          </a:p>
          <a:p>
            <a:pPr indent="713740" algn="just">
              <a:lnSpc>
                <a:spcPct val="200000"/>
              </a:lnSpc>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．促进效益提高，避免两极分化，实现共同富裕</a:t>
            </a:r>
            <a:endParaRPr lang="zh-CN" altLang="zh-CN" kern="100" dirty="0">
              <a:latin typeface="宋体"/>
              <a:cs typeface="Courier New"/>
            </a:endParaRPr>
          </a:p>
          <a:p>
            <a:pPr indent="713740" algn="just">
              <a:lnSpc>
                <a:spcPct val="200000"/>
              </a:lnSpc>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．能够发挥总揽全局、协调各方的领导核心作</a:t>
            </a:r>
            <a:r>
              <a:rPr lang="zh-CN" altLang="zh-CN" b="1" kern="100" dirty="0" smtClean="0">
                <a:latin typeface="Times New Roman"/>
                <a:ea typeface="方正细黑一简体"/>
                <a:cs typeface="Times New Roman"/>
              </a:rPr>
              <a:t>用</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中共中央政治局、中共中央政治局常委会审议关系经济社会发展全局的重大问题，而不是具体把社会主义分配制度和市场经济有机结合起来，</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不选。我国根据实际调整经济的增长速度，协调经济增长速度和经济发展质量的关系，而不是坚持把实现固定的经济增长速度作为调控目标，</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不选。企业努力促进效益的提高，而不是党，党主要是制定重大的方针和政策，</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不选。中共中央政治局、中共中央政治局常委会审议关系经济社会发展全局的重大问题，协调各方利益，能够发挥总揽全局、协调各方的领导核心作用，</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当选</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487216"/>
            <a:ext cx="11176460" cy="5966120"/>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P22</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党的十八大以来，在中国共产党的领导下，社会主义市场经济体制成就了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中国奇迹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我国全面打赢脱贫攻坚战，</a:t>
            </a:r>
            <a:r>
              <a:rPr lang="en-US" altLang="zh-CN" b="1" kern="100" dirty="0">
                <a:latin typeface="Times New Roman"/>
                <a:ea typeface="方正细黑一简体"/>
                <a:cs typeface="Courier New"/>
              </a:rPr>
              <a:t>9 899</a:t>
            </a:r>
            <a:r>
              <a:rPr lang="zh-CN" altLang="zh-CN" b="1" kern="100" dirty="0">
                <a:latin typeface="Times New Roman"/>
                <a:ea typeface="方正细黑一简体"/>
                <a:cs typeface="Times New Roman"/>
              </a:rPr>
              <a:t>万农村贫困人口全部脱贫，与此同时，人民生活水平全方位提升。</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我国制定一系列具有全局性意义的区域重大战略，经济实力实现历史性跃升，经济总量占世界经济的比重达</a:t>
            </a:r>
            <a:r>
              <a:rPr lang="en-US" altLang="zh-CN" b="1" kern="100" dirty="0">
                <a:latin typeface="Times New Roman"/>
                <a:ea typeface="方正细黑一简体"/>
                <a:cs typeface="Courier New"/>
              </a:rPr>
              <a:t>18.5%</a:t>
            </a:r>
            <a:r>
              <a:rPr lang="zh-CN" altLang="zh-CN" b="1" kern="100" dirty="0">
                <a:latin typeface="Times New Roman"/>
                <a:ea typeface="方正细黑一简体"/>
                <a:cs typeface="Times New Roman"/>
              </a:rPr>
              <a:t>，稳居世界第二位。</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我国建成了全球最大的高速铁路网、高速公路网，机场港口等基础设施建设取得重大成就。</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36712"/>
            <a:ext cx="10975658" cy="5256584"/>
          </a:xfrm>
        </p:spPr>
        <p:txBody>
          <a:bodyPr>
            <a:normAutofit/>
          </a:bodyPr>
          <a:lstStyle/>
          <a:p>
            <a:pPr indent="713740" algn="just">
              <a:tabLst>
                <a:tab pos="5200650" algn="l"/>
              </a:tabLst>
            </a:pPr>
            <a:r>
              <a:rPr lang="zh-CN" altLang="zh-CN" b="1" kern="100" dirty="0">
                <a:latin typeface="Times New Roman"/>
                <a:ea typeface="方正细黑一简体"/>
                <a:cs typeface="Times New Roman"/>
              </a:rPr>
              <a:t>这反映了社会主义市场经济体制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200650" algn="l"/>
              </a:tabLst>
            </a:pPr>
            <a:r>
              <a:rPr lang="zh-CN" altLang="zh-CN" b="1" kern="100" dirty="0">
                <a:latin typeface="宋体"/>
                <a:cs typeface="宋体"/>
              </a:rPr>
              <a:t>①</a:t>
            </a:r>
            <a:r>
              <a:rPr lang="zh-CN" altLang="zh-CN" b="1" kern="100" dirty="0">
                <a:latin typeface="Times New Roman"/>
                <a:ea typeface="方正细黑一简体"/>
                <a:cs typeface="Times New Roman"/>
              </a:rPr>
              <a:t>具有将市场调节和宏观调控相结合的优势</a:t>
            </a:r>
            <a:endParaRPr lang="zh-CN" altLang="zh-CN" sz="1050" kern="100" dirty="0">
              <a:latin typeface="宋体"/>
              <a:cs typeface="Courier New"/>
            </a:endParaRPr>
          </a:p>
          <a:p>
            <a:pPr indent="713740" algn="just">
              <a:tabLst>
                <a:tab pos="5200650" algn="l"/>
              </a:tabLst>
            </a:pPr>
            <a:r>
              <a:rPr lang="zh-CN" altLang="zh-CN" b="1" kern="100" dirty="0">
                <a:latin typeface="宋体"/>
                <a:cs typeface="宋体"/>
              </a:rPr>
              <a:t>②</a:t>
            </a:r>
            <a:r>
              <a:rPr lang="zh-CN" altLang="zh-CN" b="1" kern="100" dirty="0">
                <a:latin typeface="Times New Roman"/>
                <a:ea typeface="方正细黑一简体"/>
                <a:cs typeface="Times New Roman"/>
              </a:rPr>
              <a:t>以促进全体人民实现共同富裕为根本目标</a:t>
            </a:r>
            <a:endParaRPr lang="zh-CN" altLang="zh-CN" sz="1050" kern="100" dirty="0">
              <a:latin typeface="宋体"/>
              <a:cs typeface="Courier New"/>
            </a:endParaRPr>
          </a:p>
          <a:p>
            <a:pPr indent="713740" algn="just">
              <a:tabLst>
                <a:tab pos="5200650" algn="l"/>
              </a:tabLst>
            </a:pPr>
            <a:r>
              <a:rPr lang="zh-CN" altLang="zh-CN" b="1" kern="100" dirty="0">
                <a:latin typeface="宋体"/>
                <a:cs typeface="宋体"/>
              </a:rPr>
              <a:t>③</a:t>
            </a:r>
            <a:r>
              <a:rPr lang="zh-CN" altLang="zh-CN" b="1" kern="100" dirty="0">
                <a:latin typeface="Times New Roman"/>
                <a:ea typeface="方正细黑一简体"/>
                <a:cs typeface="Times New Roman"/>
              </a:rPr>
              <a:t>以坚持中国共产党的领导为重要特征</a:t>
            </a:r>
            <a:endParaRPr lang="zh-CN" altLang="zh-CN" sz="1050" kern="100" dirty="0">
              <a:latin typeface="宋体"/>
              <a:cs typeface="Courier New"/>
            </a:endParaRPr>
          </a:p>
          <a:p>
            <a:pPr indent="713740" algn="just">
              <a:tabLst>
                <a:tab pos="5200650" algn="l"/>
              </a:tabLst>
            </a:pPr>
            <a:r>
              <a:rPr lang="zh-CN" altLang="zh-CN" b="1" kern="100" dirty="0">
                <a:latin typeface="宋体"/>
                <a:cs typeface="宋体"/>
              </a:rPr>
              <a:t>④</a:t>
            </a:r>
            <a:r>
              <a:rPr lang="zh-CN" altLang="zh-CN" b="1" kern="100" dirty="0">
                <a:latin typeface="Times New Roman"/>
                <a:ea typeface="方正细黑一简体"/>
                <a:cs typeface="Times New Roman"/>
              </a:rPr>
              <a:t>以科学的宏观调控、有效的政府治理为内在要求</a:t>
            </a:r>
            <a:endParaRPr lang="zh-CN" altLang="zh-CN" sz="1050" kern="100" dirty="0">
              <a:latin typeface="宋体"/>
              <a:cs typeface="Courier New"/>
            </a:endParaRPr>
          </a:p>
          <a:p>
            <a:pPr indent="713740" algn="just">
              <a:tabLst>
                <a:tab pos="520065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①②③</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①②④</a:t>
            </a:r>
            <a:endParaRPr lang="zh-CN" altLang="zh-CN" sz="1050" kern="100" dirty="0">
              <a:latin typeface="宋体"/>
              <a:cs typeface="Courier New"/>
            </a:endParaRPr>
          </a:p>
          <a:p>
            <a:pPr indent="713740" algn="just">
              <a:tabLst>
                <a:tab pos="520065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①③④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②③④</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材料未体现市场调节和宏观调控相结合，</a:t>
            </a:r>
            <a:r>
              <a:rPr lang="zh-CN" altLang="zh-CN" b="1" kern="100" dirty="0">
                <a:latin typeface="宋体"/>
                <a:cs typeface="宋体"/>
              </a:rPr>
              <a:t>①</a:t>
            </a:r>
            <a:r>
              <a:rPr lang="zh-CN" altLang="zh-CN" b="1" kern="100" dirty="0">
                <a:latin typeface="Times New Roman"/>
                <a:ea typeface="方正细黑一简体"/>
                <a:cs typeface="Times New Roman"/>
              </a:rPr>
              <a:t>不选。全面打赢脱贫攻坚战，表明社会主义市场经济体制以促进全体人民实现共同富裕为根本目标，</a:t>
            </a:r>
            <a:r>
              <a:rPr lang="zh-CN" altLang="zh-CN" b="1" kern="100" dirty="0">
                <a:latin typeface="宋体"/>
                <a:cs typeface="宋体"/>
              </a:rPr>
              <a:t>②</a:t>
            </a:r>
            <a:r>
              <a:rPr lang="zh-CN" altLang="zh-CN" b="1" kern="100" dirty="0">
                <a:latin typeface="Times New Roman"/>
                <a:ea typeface="方正细黑一简体"/>
                <a:cs typeface="Times New Roman"/>
              </a:rPr>
              <a:t>当选。党的十八大以来，在中国共产党的领导下，社会主义市场经济体制成就了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中国奇迹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，这表明社会主义市场经济体制以坚持中国共产党的领导为重要特征，</a:t>
            </a:r>
            <a:r>
              <a:rPr lang="zh-CN" altLang="zh-CN" b="1" kern="100" dirty="0">
                <a:latin typeface="宋体"/>
                <a:cs typeface="宋体"/>
              </a:rPr>
              <a:t>③</a:t>
            </a:r>
            <a:r>
              <a:rPr lang="zh-CN" altLang="zh-CN" b="1" kern="100" dirty="0">
                <a:latin typeface="Times New Roman"/>
                <a:ea typeface="方正细黑一简体"/>
                <a:cs typeface="Times New Roman"/>
              </a:rPr>
              <a:t>当选。我国全面打赢脱贫攻坚战、制定一系列具有全局性意义的区域重大战略、基础设施建设取得重大成就都离不开科学的宏观调控、有效的政府治理，</a:t>
            </a:r>
            <a:r>
              <a:rPr lang="zh-CN" altLang="zh-CN" b="1" kern="100" dirty="0">
                <a:latin typeface="宋体"/>
                <a:cs typeface="宋体"/>
              </a:rPr>
              <a:t>④</a:t>
            </a:r>
            <a:r>
              <a:rPr lang="zh-CN" altLang="zh-CN" b="1" kern="100" dirty="0">
                <a:latin typeface="Times New Roman"/>
                <a:ea typeface="方正细黑一简体"/>
                <a:cs typeface="Times New Roman"/>
              </a:rPr>
              <a:t>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22529" y="116632"/>
            <a:ext cx="10975658" cy="4525963"/>
          </a:xfrm>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我国政府的经济职能</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政府的经济职能和作用</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90454832"/>
              </p:ext>
            </p:extLst>
          </p:nvPr>
        </p:nvGraphicFramePr>
        <p:xfrm>
          <a:off x="1129036" y="2382674"/>
          <a:ext cx="9937104" cy="4142670"/>
        </p:xfrm>
        <a:graphic>
          <a:graphicData uri="http://schemas.openxmlformats.org/drawingml/2006/table">
            <a:tbl>
              <a:tblPr/>
              <a:tblGrid>
                <a:gridCol w="4896543"/>
                <a:gridCol w="5040561"/>
              </a:tblGrid>
              <a:tr h="69044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经济职能</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经济作用</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0890">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通过实施国家重</a:t>
                      </a:r>
                      <a:r>
                        <a:rPr lang="zh-CN" sz="2800" b="1" kern="100" dirty="0" smtClean="0">
                          <a:effectLst/>
                          <a:latin typeface="Times New Roman"/>
                          <a:ea typeface="方正细黑一简体"/>
                          <a:cs typeface="Times New Roman"/>
                        </a:rPr>
                        <a:t>大</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zh-CN" sz="2800" b="1" kern="100" dirty="0">
                          <a:effectLst/>
                          <a:latin typeface="Times New Roman"/>
                          <a:ea typeface="方正细黑一简体"/>
                          <a:cs typeface="Times New Roman"/>
                        </a:rPr>
                        <a:t>中长期经济社会发展规划制度</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实现经济社会发展目标</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044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通过实</a:t>
                      </a:r>
                      <a:r>
                        <a:rPr lang="zh-CN" sz="2800" b="1" kern="100" dirty="0" smtClean="0">
                          <a:effectLst/>
                          <a:latin typeface="Times New Roman"/>
                          <a:ea typeface="方正细黑一简体"/>
                          <a:cs typeface="Times New Roman"/>
                        </a:rPr>
                        <a:t>施</a:t>
                      </a:r>
                      <a:r>
                        <a:rPr lang="en-US" altLang="zh-CN" sz="2800" b="1" kern="100" dirty="0" smtClean="0">
                          <a:effectLst/>
                          <a:latin typeface="Times New Roman"/>
                          <a:ea typeface="方正细黑一简体"/>
                          <a:cs typeface="Times New Roman"/>
                        </a:rPr>
                        <a:t>_____________</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保持宏观经济稳定</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089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通过实施产业政策</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促进产业结构不断优化升级，增强国民经济竞争力</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009355" y="324677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发展战略</a:t>
            </a:r>
            <a:endParaRPr lang="zh-CN" altLang="en-US" dirty="0"/>
          </a:p>
        </p:txBody>
      </p:sp>
      <p:sp>
        <p:nvSpPr>
          <p:cNvPr id="6" name="矩形 5"/>
          <p:cNvSpPr/>
          <p:nvPr/>
        </p:nvSpPr>
        <p:spPr>
          <a:xfrm>
            <a:off x="3100795" y="4581128"/>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宏观经济政策</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305306740"/>
              </p:ext>
            </p:extLst>
          </p:nvPr>
        </p:nvGraphicFramePr>
        <p:xfrm>
          <a:off x="480963" y="1556793"/>
          <a:ext cx="11017224" cy="3528391"/>
        </p:xfrm>
        <a:graphic>
          <a:graphicData uri="http://schemas.openxmlformats.org/drawingml/2006/table">
            <a:tbl>
              <a:tblPr/>
              <a:tblGrid>
                <a:gridCol w="4752528"/>
                <a:gridCol w="6264696"/>
              </a:tblGrid>
              <a:tr h="64516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通过实施区域政策和环境政策</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推动区域经济协调发展和可持续发展</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4559">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通过市场监管、质量监管、安全监管</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规范市场秩序，保障公平竞争，弥补市场缺陷</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6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通过加强和优</a:t>
                      </a:r>
                      <a:r>
                        <a:rPr lang="zh-CN" sz="2800" b="1" kern="100" dirty="0" smtClean="0">
                          <a:effectLst/>
                          <a:latin typeface="Times New Roman"/>
                          <a:ea typeface="方正细黑一简体"/>
                          <a:cs typeface="Times New Roman"/>
                        </a:rPr>
                        <a:t>化</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保障社会公平正义，促进共同富裕，更好满足人民日益增长的美好生活需</a:t>
                      </a:r>
                      <a:r>
                        <a:rPr lang="zh-CN" sz="2800" b="1" kern="100" dirty="0" smtClean="0">
                          <a:effectLst/>
                          <a:latin typeface="Times New Roman"/>
                          <a:ea typeface="方正细黑一简体"/>
                          <a:cs typeface="Times New Roman"/>
                        </a:rPr>
                        <a:t>要</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57027" y="1052737"/>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4" name="矩形 3"/>
          <p:cNvSpPr/>
          <p:nvPr/>
        </p:nvSpPr>
        <p:spPr>
          <a:xfrm>
            <a:off x="3361283" y="412991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公共服务</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836712"/>
            <a:ext cx="10729192" cy="5246040"/>
          </a:xfrm>
        </p:spPr>
        <p:txBody>
          <a:bodyPr>
            <a:normAutofit/>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：基本经济制度下的政府政策</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经济发展战略是指关于经济发展中带有全局性、长远性、根本性的总的构想，在一定时期内，国家关于国民经济发展的基本思想及其为此而实施的总体规划和方针政策。</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宏观经济政策即宏观调控，是指国家或政府有意识有计划地运用一定的政策工具，调节控制宏观经济的运行，以达到一定的政策目标。</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678087"/>
          </a:xfrm>
        </p:spPr>
        <p:txBody>
          <a:bodyPr>
            <a:normAutofit/>
          </a:bodyPr>
          <a:lstStyle/>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产业政策是国家制定的，引导国家产业发展方向、引导推动产业结构升级、协调国家产业结构、使国民经济健康可持续发展的政策。</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区域政策是根据区域差异而制定以协调区域间关系和区域宏观运行机制的一系列政策之和，在宏观层次上影响着区域发展。</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⑤</a:t>
            </a:r>
            <a:r>
              <a:rPr lang="zh-CN" altLang="zh-CN" b="1" kern="100" dirty="0">
                <a:latin typeface="Times New Roman"/>
                <a:ea typeface="方正细黑一简体"/>
                <a:cs typeface="Times New Roman"/>
              </a:rPr>
              <a:t>环境政策是一个国家保护环境的大政方针，直接关系到这个国家的环境立法和环境管理，也直接关系到这个国家的环境整体状况。</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⑥</a:t>
            </a:r>
            <a:r>
              <a:rPr lang="zh-CN" altLang="zh-CN" b="1" kern="100" dirty="0">
                <a:latin typeface="Times New Roman"/>
                <a:ea typeface="方正细黑一简体"/>
                <a:cs typeface="Times New Roman"/>
              </a:rPr>
              <a:t>市场监管、质量监管、安全监管，即有效的政府治理，是对市场秩序的规范，对消费者和经营者合法权益的维护</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775248"/>
            <a:ext cx="10975658" cy="5534072"/>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宏观调控</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含义：</a:t>
            </a:r>
            <a:r>
              <a:rPr lang="zh-CN" altLang="zh-CN" b="1" kern="100" dirty="0">
                <a:latin typeface="Times New Roman"/>
                <a:ea typeface="方正细黑一简体"/>
                <a:cs typeface="Times New Roman"/>
              </a:rPr>
              <a:t>国家综合运用各种手段对经济总量进</a:t>
            </a:r>
            <a:r>
              <a:rPr lang="zh-CN" altLang="zh-CN" b="1" kern="100" dirty="0" smtClean="0">
                <a:latin typeface="Times New Roman"/>
                <a:ea typeface="方正细黑一简体"/>
                <a:cs typeface="Times New Roman"/>
              </a:rPr>
              <a:t>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原因</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地位：</a:t>
            </a:r>
            <a:r>
              <a:rPr lang="zh-CN" altLang="zh-CN" b="1" kern="100" dirty="0">
                <a:latin typeface="Times New Roman"/>
                <a:ea typeface="方正细黑一简体"/>
                <a:cs typeface="Times New Roman"/>
              </a:rPr>
              <a:t>科学的宏观调控是政府的主要经济职能之一。</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作用：</a:t>
            </a:r>
            <a:r>
              <a:rPr lang="zh-CN" altLang="zh-CN" b="1" kern="100" dirty="0">
                <a:latin typeface="Times New Roman"/>
                <a:ea typeface="方正细黑一简体"/>
                <a:cs typeface="Times New Roman"/>
              </a:rPr>
              <a:t>可以弥补市场缺陷。</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目标：</a:t>
            </a:r>
            <a:r>
              <a:rPr lang="zh-CN" altLang="zh-CN" b="1" kern="100" dirty="0">
                <a:latin typeface="Times New Roman"/>
                <a:ea typeface="方正细黑一简体"/>
                <a:cs typeface="Times New Roman"/>
              </a:rPr>
              <a:t>促进经济增长、增加就业</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保持国际收支平衡。</a:t>
            </a:r>
            <a:endParaRPr lang="zh-CN" altLang="zh-CN" sz="1050" kern="100" dirty="0">
              <a:latin typeface="宋体"/>
              <a:cs typeface="Courier New"/>
            </a:endParaRPr>
          </a:p>
          <a:p>
            <a:endParaRPr lang="zh-CN" altLang="en-US" dirty="0"/>
          </a:p>
        </p:txBody>
      </p:sp>
      <p:sp>
        <p:nvSpPr>
          <p:cNvPr id="3" name="矩形 2"/>
          <p:cNvSpPr/>
          <p:nvPr/>
        </p:nvSpPr>
        <p:spPr>
          <a:xfrm>
            <a:off x="8951206" y="1628799"/>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调节</a:t>
            </a:r>
            <a:endParaRPr lang="zh-CN" altLang="en-US" dirty="0"/>
          </a:p>
        </p:txBody>
      </p:sp>
      <p:sp>
        <p:nvSpPr>
          <p:cNvPr id="5" name="矩形 4"/>
          <p:cNvSpPr/>
          <p:nvPr/>
        </p:nvSpPr>
        <p:spPr>
          <a:xfrm>
            <a:off x="10403200" y="161787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控制</a:t>
            </a:r>
            <a:endParaRPr lang="zh-CN" altLang="en-US" dirty="0"/>
          </a:p>
        </p:txBody>
      </p:sp>
      <p:sp>
        <p:nvSpPr>
          <p:cNvPr id="6" name="矩形 5"/>
          <p:cNvSpPr/>
          <p:nvPr/>
        </p:nvSpPr>
        <p:spPr>
          <a:xfrm>
            <a:off x="7408951" y="4509119"/>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稳定物价</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682152"/>
            <a:ext cx="10975658" cy="4979096"/>
          </a:xfrm>
        </p:spPr>
        <p:txBody>
          <a:bodyPr>
            <a:noAutofit/>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：国际收支平衡</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指一国国际收支净额即净出口与净资本流出的差额为零，即：国际收支净额＝净出口－净资本流出。在特定的时间段内衡量一国对所有其他国家的交易支付。如果其货币的流入大于流出，国际收支是正值。此类交易产生于经常项目，金融账户或者资本项目。国际收支平衡被视作一国相关价值的另一个经济指标，包括贸易余额、境外投资和外方投资</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主要任务：</a:t>
            </a:r>
            <a:r>
              <a:rPr lang="zh-CN" altLang="zh-CN" b="1" kern="100" dirty="0">
                <a:latin typeface="Times New Roman"/>
                <a:ea typeface="方正细黑一简体"/>
                <a:cs typeface="Times New Roman"/>
              </a:rPr>
              <a:t>保</a:t>
            </a:r>
            <a:r>
              <a:rPr lang="zh-CN" altLang="zh-CN" b="1" kern="100" dirty="0" smtClean="0">
                <a:latin typeface="Times New Roman"/>
                <a:ea typeface="方正细黑一简体"/>
                <a:cs typeface="Times New Roman"/>
              </a:rPr>
              <a:t>持</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平</a:t>
            </a:r>
            <a:r>
              <a:rPr lang="zh-CN" altLang="zh-CN" b="1" kern="100" dirty="0">
                <a:latin typeface="Times New Roman"/>
                <a:ea typeface="方正细黑一简体"/>
                <a:cs typeface="Times New Roman"/>
              </a:rPr>
              <a:t>衡，促进重大经济结构协调和生产力布局优化，减缓经济周期波动影响，防范区域性、系统性风险，稳定市场预期，实现经济高质量发展。</a:t>
            </a:r>
            <a:endParaRPr lang="zh-CN" altLang="zh-CN" kern="100" dirty="0">
              <a:latin typeface="宋体"/>
              <a:cs typeface="Courier New"/>
            </a:endParaRPr>
          </a:p>
          <a:p>
            <a:pPr indent="713740" algn="just">
              <a:tabLst>
                <a:tab pos="2610485" algn="l"/>
              </a:tabLst>
            </a:pPr>
            <a:r>
              <a:rPr lang="zh-CN" altLang="zh-CN" b="1" kern="100" dirty="0" smtClean="0">
                <a:solidFill>
                  <a:srgbClr val="31849B"/>
                </a:solidFill>
                <a:latin typeface="Times New Roman"/>
                <a:ea typeface="方正细黑一简体"/>
                <a:cs typeface="Times New Roman"/>
              </a:rPr>
              <a:t>微</a:t>
            </a:r>
            <a:r>
              <a:rPr lang="zh-CN" altLang="zh-CN" b="1" kern="100" dirty="0">
                <a:solidFill>
                  <a:srgbClr val="31849B"/>
                </a:solidFill>
                <a:latin typeface="Times New Roman"/>
                <a:ea typeface="方正细黑一简体"/>
                <a:cs typeface="Times New Roman"/>
              </a:rPr>
              <a:t>点拨</a:t>
            </a:r>
            <a:r>
              <a:rPr lang="zh-CN" altLang="zh-CN" b="1" kern="100" dirty="0">
                <a:latin typeface="Times New Roman"/>
                <a:ea typeface="方正细黑一简体"/>
                <a:cs typeface="Times New Roman"/>
              </a:rPr>
              <a:t>：经济总量平衡</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即社会总供给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提供的产品和服务的总量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与社会总需求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购买的产品和服务的总量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基本上保持平衡。</a:t>
            </a:r>
            <a:endParaRPr lang="zh-CN" altLang="zh-CN" sz="1050" kern="100" dirty="0">
              <a:latin typeface="宋体"/>
              <a:cs typeface="Courier New"/>
            </a:endParaRPr>
          </a:p>
          <a:p>
            <a:endParaRPr lang="zh-CN" altLang="en-US" dirty="0"/>
          </a:p>
        </p:txBody>
      </p:sp>
      <p:sp>
        <p:nvSpPr>
          <p:cNvPr id="3" name="矩形 2"/>
          <p:cNvSpPr/>
          <p:nvPr/>
        </p:nvSpPr>
        <p:spPr>
          <a:xfrm>
            <a:off x="4470218" y="12687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经济总量</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713086"/>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要求</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347693183"/>
              </p:ext>
            </p:extLst>
          </p:nvPr>
        </p:nvGraphicFramePr>
        <p:xfrm>
          <a:off x="1345059" y="1505174"/>
          <a:ext cx="9505056" cy="4732138"/>
        </p:xfrm>
        <a:graphic>
          <a:graphicData uri="http://schemas.openxmlformats.org/drawingml/2006/table">
            <a:tbl>
              <a:tblPr/>
              <a:tblGrid>
                <a:gridCol w="900199"/>
                <a:gridCol w="8604857"/>
              </a:tblGrid>
              <a:tr h="946428">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手段</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财政政策</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是</a:t>
                      </a:r>
                      <a:r>
                        <a:rPr lang="zh-CN" sz="2800" b="1" kern="100" dirty="0">
                          <a:effectLst/>
                          <a:latin typeface="Times New Roman"/>
                          <a:ea typeface="方正细黑一简体"/>
                          <a:cs typeface="Times New Roman"/>
                        </a:rPr>
                        <a:t>宏观调控最常用的经济手段</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642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目标</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调节社</a:t>
                      </a:r>
                      <a:r>
                        <a:rPr lang="zh-CN" sz="2800" b="1" kern="100" dirty="0" smtClean="0">
                          <a:effectLst/>
                          <a:latin typeface="Times New Roman"/>
                          <a:ea typeface="方正细黑一简体"/>
                          <a:cs typeface="Times New Roman"/>
                        </a:rPr>
                        <a:t>会</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实现国民经济平稳运行</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964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类型</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财政政策和货币政策按照政策力度的不同，可以分为不同的类型</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964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选择</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在不同</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下</a:t>
                      </a:r>
                      <a:r>
                        <a:rPr lang="zh-CN" sz="2800" b="1" kern="100" dirty="0">
                          <a:effectLst/>
                          <a:latin typeface="Times New Roman"/>
                          <a:ea typeface="方正细黑一简体"/>
                          <a:cs typeface="Times New Roman"/>
                        </a:rPr>
                        <a:t>，政府可选择财政政策和货币政策的不同组合，实现宏观调控目标</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297387" y="173471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货币政策</a:t>
            </a:r>
            <a:endParaRPr lang="zh-CN" altLang="en-US" dirty="0"/>
          </a:p>
        </p:txBody>
      </p:sp>
      <p:sp>
        <p:nvSpPr>
          <p:cNvPr id="6" name="矩形 5"/>
          <p:cNvSpPr/>
          <p:nvPr/>
        </p:nvSpPr>
        <p:spPr>
          <a:xfrm>
            <a:off x="4662329" y="270892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总需求</a:t>
            </a:r>
            <a:endParaRPr lang="zh-CN" altLang="en-US" dirty="0"/>
          </a:p>
        </p:txBody>
      </p:sp>
      <p:sp>
        <p:nvSpPr>
          <p:cNvPr id="7" name="矩形 6"/>
          <p:cNvSpPr/>
          <p:nvPr/>
        </p:nvSpPr>
        <p:spPr>
          <a:xfrm>
            <a:off x="3750138" y="497507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经济形势</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404664"/>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：区分财政政策和货币政策</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81178871"/>
              </p:ext>
            </p:extLst>
          </p:nvPr>
        </p:nvGraphicFramePr>
        <p:xfrm>
          <a:off x="1129036" y="1268760"/>
          <a:ext cx="9721079" cy="4800398"/>
        </p:xfrm>
        <a:graphic>
          <a:graphicData uri="http://schemas.openxmlformats.org/drawingml/2006/table">
            <a:tbl>
              <a:tblPr/>
              <a:tblGrid>
                <a:gridCol w="1296142"/>
                <a:gridCol w="1741694"/>
                <a:gridCol w="3037838"/>
                <a:gridCol w="3645405"/>
              </a:tblGrid>
              <a:tr h="411451">
                <a:tc gridSpan="2">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财政政策</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货币政策</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2902">
                <a:tc row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区别</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制定主体</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国务院财政部门</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中央银行</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57256">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政策工具</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财政收入与支出、税率等</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公开市场业务、准备金、中央银行贷款等</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4353">
                <a:tc>
                  <a:txBody>
                    <a:bodyPr/>
                    <a:lstStyle/>
                    <a:p>
                      <a:pPr algn="just">
                        <a:lnSpc>
                          <a:spcPct val="150000"/>
                        </a:lnSpc>
                        <a:spcAft>
                          <a:spcPts val="0"/>
                        </a:spcAft>
                        <a:tabLst>
                          <a:tab pos="2610485" algn="l"/>
                        </a:tabLst>
                      </a:pPr>
                      <a:r>
                        <a:rPr lang="zh-CN" sz="2800" b="1" kern="100" dirty="0" smtClean="0">
                          <a:effectLst/>
                          <a:latin typeface="Times New Roman"/>
                          <a:ea typeface="方正细黑一简体"/>
                          <a:cs typeface="Times New Roman"/>
                        </a:rPr>
                        <a:t>相同</a:t>
                      </a:r>
                      <a:r>
                        <a:rPr lang="zh-CN" sz="2800" b="1" kern="100" dirty="0">
                          <a:effectLst/>
                          <a:latin typeface="Times New Roman"/>
                          <a:ea typeface="方正细黑一简体"/>
                          <a:cs typeface="Times New Roman"/>
                        </a:rPr>
                        <a:t>点</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都是宏观调控的常用经济手段。</a:t>
                      </a:r>
                      <a:r>
                        <a:rPr lang="zh-CN" sz="2800" b="1" kern="100" dirty="0">
                          <a:effectLst/>
                          <a:latin typeface="宋体"/>
                          <a:cs typeface="宋体"/>
                        </a:rPr>
                        <a:t>②</a:t>
                      </a:r>
                      <a:r>
                        <a:rPr lang="zh-CN" sz="2800" b="1" kern="100" dirty="0">
                          <a:effectLst/>
                          <a:latin typeface="Times New Roman"/>
                          <a:ea typeface="方正细黑一简体"/>
                          <a:cs typeface="Times New Roman"/>
                        </a:rPr>
                        <a:t>基本原理相同：逆周期</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风向</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调节。</a:t>
                      </a:r>
                      <a:r>
                        <a:rPr lang="zh-CN" sz="2800" b="1" kern="100" dirty="0">
                          <a:effectLst/>
                          <a:latin typeface="宋体"/>
                          <a:cs typeface="宋体"/>
                        </a:rPr>
                        <a:t>③</a:t>
                      </a:r>
                      <a:r>
                        <a:rPr lang="zh-CN" sz="2800" b="1" kern="100" dirty="0">
                          <a:effectLst/>
                          <a:latin typeface="Times New Roman"/>
                          <a:ea typeface="方正细黑一简体"/>
                          <a:cs typeface="Times New Roman"/>
                        </a:rPr>
                        <a:t>均属于总需求调节工具</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将市场调节与宏观调控相结合</a:t>
            </a:r>
            <a:endParaRPr lang="zh-CN" altLang="zh-CN" sz="1050" kern="100" dirty="0">
              <a:latin typeface="宋体"/>
              <a:cs typeface="Courier New"/>
            </a:endParaRPr>
          </a:p>
          <a:p>
            <a:endParaRPr lang="zh-CN" altLang="en-US" dirty="0"/>
          </a:p>
        </p:txBody>
      </p:sp>
      <p:pic>
        <p:nvPicPr>
          <p:cNvPr id="10242" name="Picture 2" descr="23ZZXKCBXE1-2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81163" y="2191405"/>
            <a:ext cx="7200800" cy="289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260648"/>
            <a:ext cx="11320476" cy="6110136"/>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财政政策加力提效　货币政策精准有力</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日，国务院总理向十四届全国人大一次会议作政府工作报告时指出，今年着力稳定宏观经济大盘，保持经济运行在合理区间。在财政政策方面，积极的财政政策要加力提效。赤字率拟按</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安排。完善税费优惠政策，对现行减税降费、退税缓税等措施，该延续的延续，该优化的优化。稳健的货币政策要精准有力。保持广义货币供应量和社会融资规模增速同名义经济增速基本匹配，支持实体经济发展。　　</a:t>
            </a:r>
            <a:r>
              <a:rPr lang="zh-CN" altLang="zh-CN" b="1" kern="100" dirty="0">
                <a:solidFill>
                  <a:srgbClr val="7030A0"/>
                </a:solidFill>
                <a:latin typeface="Times New Roman"/>
                <a:ea typeface="方正细黑一简体"/>
                <a:cs typeface="Times New Roman"/>
              </a:rPr>
              <a:t>　</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548680"/>
            <a:ext cx="11392484" cy="5760640"/>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latin typeface="Times New Roman"/>
                <a:ea typeface="方正细黑一简体"/>
                <a:cs typeface="Times New Roman"/>
              </a:rPr>
              <a:t>　结合材料，分析说明为什么积极的财政政策和稳健的货币政策能稳定宏观经济大盘。</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财政政策和货币政策是宏观调控最常用的经济手段。通过积极的财政政策可以发行国债、增加投资、减免企业税费等，加大国家基本建设与基础设施建设，调整经济结构，引导、推动、扶持产业升级，形成新的经济增长点，促进投资，增加就业，扩大内需，使本国经济平衡可持续发展。通过实施稳健的货币政策，降低存贷款基准利率和存款准备金率，减轻企业负担，增加投资，刺激消费，拉动经济增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260648"/>
            <a:ext cx="10975658" cy="4525963"/>
          </a:xfrm>
        </p:spPr>
        <p:txBody>
          <a:bodyPr/>
          <a:lstStyle/>
          <a:p>
            <a:pPr indent="713740" algn="ctr">
              <a:lnSpc>
                <a:spcPct val="100000"/>
              </a:lnSpc>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00000"/>
              </a:lnSpc>
              <a:tabLst>
                <a:tab pos="2610485" algn="l"/>
              </a:tabLst>
            </a:pPr>
            <a:r>
              <a:rPr lang="zh-CN" altLang="zh-CN" b="1" kern="100" dirty="0">
                <a:solidFill>
                  <a:srgbClr val="7030A0"/>
                </a:solidFill>
                <a:latin typeface="Times New Roman"/>
                <a:ea typeface="方正细黑一简体"/>
                <a:cs typeface="Times New Roman"/>
              </a:rPr>
              <a:t>通过供需关系深化学习财政政策与货币政策</a:t>
            </a:r>
            <a:endParaRPr lang="zh-CN" altLang="zh-CN" sz="1050" kern="100" dirty="0">
              <a:latin typeface="宋体"/>
              <a:cs typeface="Courier New"/>
            </a:endParaRPr>
          </a:p>
          <a:p>
            <a:pPr>
              <a:lnSpc>
                <a:spcPct val="100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316530405"/>
              </p:ext>
            </p:extLst>
          </p:nvPr>
        </p:nvGraphicFramePr>
        <p:xfrm>
          <a:off x="624979" y="1412776"/>
          <a:ext cx="10801200" cy="5349134"/>
        </p:xfrm>
        <a:graphic>
          <a:graphicData uri="http://schemas.openxmlformats.org/drawingml/2006/table">
            <a:tbl>
              <a:tblPr/>
              <a:tblGrid>
                <a:gridCol w="1556998"/>
                <a:gridCol w="4355079"/>
                <a:gridCol w="4889123"/>
              </a:tblGrid>
              <a:tr h="646566">
                <a:tc>
                  <a:txBody>
                    <a:bodyPr/>
                    <a:lstStyle/>
                    <a:p>
                      <a:pPr algn="ctr">
                        <a:lnSpc>
                          <a:spcPct val="150000"/>
                        </a:lnSpc>
                        <a:spcAft>
                          <a:spcPts val="0"/>
                        </a:spcAft>
                        <a:tabLst>
                          <a:tab pos="2610485" algn="l"/>
                        </a:tabLst>
                      </a:pPr>
                      <a:r>
                        <a:rPr lang="en-US" sz="2800" b="1" kern="100" dirty="0">
                          <a:effectLst/>
                          <a:latin typeface="Times New Roman"/>
                          <a:ea typeface="方正细黑一简体"/>
                          <a:cs typeface="Courier New"/>
                        </a:rPr>
                        <a:t> </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社会总供给＞社会总需求</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社会总供给＜社会总需求</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208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经济态势</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经济滞缓</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过冷</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经济过热</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761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政府</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扩张性财政政策</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积极的</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：增加财政支出，减少税收</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紧缩性财政政策</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稳健的</a:t>
                      </a:r>
                      <a:r>
                        <a:rPr lang="en-US" sz="2800" b="1" kern="100" dirty="0">
                          <a:effectLst/>
                          <a:latin typeface="Times New Roman"/>
                          <a:ea typeface="方正细黑一简体"/>
                          <a:cs typeface="Courier New"/>
                        </a:rPr>
                        <a:t>)</a:t>
                      </a:r>
                      <a:r>
                        <a:rPr lang="zh-CN" sz="2800" b="1" kern="100" dirty="0" smtClean="0">
                          <a:effectLst/>
                          <a:latin typeface="Times New Roman"/>
                          <a:ea typeface="方正细黑一简体"/>
                          <a:cs typeface="Times New Roman"/>
                        </a:rPr>
                        <a:t>：</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减</a:t>
                      </a:r>
                      <a:r>
                        <a:rPr lang="zh-CN" sz="2800" b="1" kern="100" dirty="0">
                          <a:effectLst/>
                          <a:latin typeface="Times New Roman"/>
                          <a:ea typeface="方正细黑一简体"/>
                          <a:cs typeface="Times New Roman"/>
                        </a:rPr>
                        <a:t>少财政支出，增加税收</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央行</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扩张性货币政策：降存贷款利率和准备金率</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两率</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，买入政府债券</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公开市场业务</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紧缩性货币政策：升存贷款利率和准备金率</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两率</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，卖出政府债券</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公开市场业务</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04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目的</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刺激需求</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升温</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抑制需求</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降温</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回眸析材料：</a:t>
            </a:r>
            <a:r>
              <a:rPr lang="zh-CN" altLang="zh-CN" b="1" kern="100" dirty="0">
                <a:latin typeface="Times New Roman"/>
                <a:ea typeface="方正细黑一简体"/>
                <a:cs typeface="Times New Roman"/>
              </a:rPr>
              <a:t>积极的财政政策：赤字率的安排即增加财政支出、增发国债等；完善税费优惠政策，对现行减税降费、退税缓税等措施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减税降费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该延续的延续，该优化的优化。稳健的货币政策：保持广义货币供应量和社会融资规模增速同名义经济增速基本匹配，包括公开市场业务、存款准备金率和银行贷款等。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50"/>
            <a:ext cx="10975658" cy="5246038"/>
          </a:xfrm>
        </p:spPr>
        <p:txBody>
          <a:bodyPr>
            <a:norm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政府的经济职能主要包括规划、协调、监督和服务。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我国持续深化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放管服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改革，加快建设一流营商环境，有利于激发市场主体活力。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343200"/>
            <a:ext cx="11320476" cy="6254152"/>
          </a:xfrm>
        </p:spPr>
        <p:txBody>
          <a:bodyPr>
            <a:noAutofit/>
          </a:bodyPr>
          <a:lstStyle/>
          <a:p>
            <a:pPr indent="0" algn="just">
              <a:lnSpc>
                <a:spcPct val="130000"/>
              </a:lnSpc>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财政政策和货币政策是配置资源的两种基本手段。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计划和市场是配置资源的两种基本手段，财政政策和货币政策是宏观调控最常用的经济手段。</a:t>
            </a:r>
            <a:endParaRPr lang="zh-CN" altLang="zh-CN" kern="100" dirty="0">
              <a:latin typeface="宋体"/>
              <a:cs typeface="Courier New"/>
            </a:endParaRPr>
          </a:p>
          <a:p>
            <a:pPr indent="0" algn="just">
              <a:lnSpc>
                <a:spcPct val="130000"/>
              </a:lnSpc>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为支持实体经济发展，降低社会融资实际成本，中国人民银行全面下调金融机构存款准备金率，这是采用的产业政策。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中国人民银行调整存款准备金率属于货币政策而非产业政策。</a:t>
            </a:r>
            <a:endParaRPr lang="zh-CN" altLang="zh-CN" kern="100" dirty="0">
              <a:latin typeface="宋体"/>
              <a:cs typeface="Courier New"/>
            </a:endParaRPr>
          </a:p>
          <a:p>
            <a:pPr indent="0" algn="just">
              <a:lnSpc>
                <a:spcPct val="130000"/>
              </a:lnSpc>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在通货膨胀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社会总供给＜社会总需求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时应采取扩张性财政政策和紧缩性货币政策。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在通货膨胀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社会总供给＜社会总需求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时应采取紧缩性财政政策和紧缩性货币政策</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down)">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down)">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lnSpcReduction="10000"/>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P23</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名词点击</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安徽多地政府鼓励点亮城市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夜经济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，推出夜间休闲街区、夜间饮食地图等，充分打造夜购、夜游、夜读等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夜经济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载体，让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夜经济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在创造更多就业岗位的同时，释放新活力。此举表明政府积极履行的经济职能是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．实施国家重大发展战略</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．优化公共服务，保障社会公平正义</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．加强质量监管、安全监管</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．实施产业政策，释放夜间消费新活</a:t>
            </a:r>
            <a:r>
              <a:rPr lang="zh-CN" altLang="zh-CN" b="1" kern="100" dirty="0" smtClean="0">
                <a:latin typeface="Times New Roman"/>
                <a:ea typeface="方正细黑一简体"/>
                <a:cs typeface="Times New Roman"/>
              </a:rPr>
              <a:t>力</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实施国家重大发展战略属于政府的经济职能，但材料没有体现，</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不选。优化公共服务，保障社会公平正义，目的在于促进共同富裕，更好满足人民日益增长的美好生活需要，材料没有体现，</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不选。加强质量监管、安全监管，目的在于规范市场秩序，保障公平竞争，材料没有体现，</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不选。安徽省政府积极发展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夜经济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文旅产业，通过实施产业政策，培育夜间消费新场景，增强经济新活力，</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P24</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党的十九大以来，财政宏观调控不断完善。连续实施积极的财政政策，适时适度预调微调，有效降低了经济周期波动影响，有力支持了经济社会高质量发展。据此可推断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我国宏观政策不断强化逆周期调节保持经济总量平衡　</a:t>
            </a:r>
            <a:r>
              <a:rPr lang="zh-CN" altLang="zh-CN" b="1" kern="100" dirty="0">
                <a:latin typeface="宋体"/>
                <a:cs typeface="宋体"/>
              </a:rPr>
              <a:t>②</a:t>
            </a:r>
            <a:r>
              <a:rPr lang="zh-CN" altLang="zh-CN" b="1" kern="100" dirty="0">
                <a:latin typeface="Times New Roman"/>
                <a:ea typeface="方正细黑一简体"/>
                <a:cs typeface="Times New Roman"/>
              </a:rPr>
              <a:t>只要正确发挥政府的宏观调控就有利于促进经济发展　</a:t>
            </a:r>
            <a:r>
              <a:rPr lang="zh-CN" altLang="zh-CN" b="1" kern="100" dirty="0">
                <a:latin typeface="宋体"/>
                <a:cs typeface="宋体"/>
              </a:rPr>
              <a:t>③</a:t>
            </a:r>
            <a:r>
              <a:rPr lang="zh-CN" altLang="zh-CN" b="1" kern="100" dirty="0">
                <a:latin typeface="Times New Roman"/>
                <a:ea typeface="方正细黑一简体"/>
                <a:cs typeface="Times New Roman"/>
              </a:rPr>
              <a:t>科学的宏观调控是社会主义市场经济体制的内在要求　</a:t>
            </a:r>
            <a:r>
              <a:rPr lang="zh-CN" altLang="zh-CN" b="1" kern="100" dirty="0">
                <a:latin typeface="宋体"/>
                <a:cs typeface="宋体"/>
              </a:rPr>
              <a:t>④</a:t>
            </a:r>
            <a:r>
              <a:rPr lang="zh-CN" altLang="zh-CN" b="1" kern="100" dirty="0">
                <a:latin typeface="Times New Roman"/>
                <a:ea typeface="方正细黑一简体"/>
                <a:cs typeface="Times New Roman"/>
              </a:rPr>
              <a:t>缓解经济下行压力需积极的财政政策刺激社会总供给</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财政宏观调控不断完善，有力支持了经济社会高质量发展，说明我国宏观政策不断强化逆周期调节保持经济总量平衡，科学的宏观调控是社会主义市场经济体制的内在要求，</a:t>
            </a:r>
            <a:r>
              <a:rPr lang="zh-CN" altLang="zh-CN" b="1" kern="100" dirty="0">
                <a:latin typeface="宋体"/>
                <a:cs typeface="宋体"/>
              </a:rPr>
              <a:t>①③</a:t>
            </a:r>
            <a:r>
              <a:rPr lang="zh-CN" altLang="zh-CN" b="1" kern="100" dirty="0">
                <a:latin typeface="Times New Roman"/>
                <a:ea typeface="方正细黑一简体"/>
                <a:cs typeface="Times New Roman"/>
              </a:rPr>
              <a:t>正确。</a:t>
            </a:r>
            <a:r>
              <a:rPr lang="zh-CN" altLang="zh-CN" b="1" kern="100" dirty="0">
                <a:latin typeface="宋体"/>
                <a:cs typeface="宋体"/>
              </a:rPr>
              <a:t>②</a:t>
            </a:r>
            <a:r>
              <a:rPr lang="zh-CN" altLang="zh-CN" b="1" kern="100" dirty="0">
                <a:latin typeface="Times New Roman"/>
                <a:ea typeface="方正细黑一简体"/>
                <a:cs typeface="Times New Roman"/>
              </a:rPr>
              <a:t>过于绝对，夸大了政府的宏观调控作用。缓解经济下行压力需积极的财政政策刺激社会总需求，</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P24</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solidFill>
                  <a:srgbClr val="7030A0"/>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延展题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财政政策和货币政策是我国宏观政策的两大抓手，</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年以来，财政政策把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字放在宏观调控突出位置，加大财政支出强度和逆周期政策力度。下列措施属于积极的财政政策的有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增发专项债券，增加公共预算支出</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降低银行存款准备金率，助力经济发展</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实施减税降费新政策，促进重点领域发展</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降低银行贷款利率，缓解企业融资难问题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财政政策的手段主要包括税收、政府债券、财政收支等。增发专项债券，增加公共预算支出，实施减税降费新政策，促进重点领域发展，都属于积极的财政政策，</a:t>
            </a:r>
            <a:r>
              <a:rPr lang="zh-CN" altLang="zh-CN" b="1" kern="100" dirty="0">
                <a:latin typeface="宋体"/>
                <a:cs typeface="宋体"/>
              </a:rPr>
              <a:t>①③</a:t>
            </a:r>
            <a:r>
              <a:rPr lang="zh-CN" altLang="zh-CN" b="1" kern="100" dirty="0">
                <a:latin typeface="Times New Roman"/>
                <a:ea typeface="方正细黑一简体"/>
                <a:cs typeface="Times New Roman"/>
              </a:rPr>
              <a:t>正确。降低银行存款准备金率、降低银行贷款利率都属于货币政策，</a:t>
            </a:r>
            <a:r>
              <a:rPr lang="zh-CN" altLang="zh-CN" b="1" kern="100" dirty="0">
                <a:latin typeface="宋体"/>
                <a:cs typeface="宋体"/>
              </a:rPr>
              <a:t>②④</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620688"/>
            <a:ext cx="10975658" cy="5534072"/>
          </a:xfrm>
        </p:spPr>
        <p:txBody>
          <a:bodyPr>
            <a:noAutofit/>
          </a:bodyPr>
          <a:lstStyle/>
          <a:p>
            <a:pPr indent="713740" algn="ctr">
              <a:tabLst>
                <a:tab pos="2610485" algn="l"/>
              </a:tabLst>
            </a:pPr>
            <a:r>
              <a:rPr lang="zh-CN" altLang="zh-CN" b="1" kern="100" dirty="0">
                <a:solidFill>
                  <a:srgbClr val="0000FF"/>
                </a:solidFill>
                <a:latin typeface="Times New Roman"/>
                <a:ea typeface="方正细黑一简体"/>
                <a:cs typeface="Times New Roman"/>
              </a:rPr>
              <a:t>框内综合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由护航民营经济发展看更好发挥政府作用</a:t>
            </a:r>
            <a:endParaRPr lang="zh-CN" altLang="zh-CN"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民营经济是浙江发展的金名片，是浙江经济发展的最大特色和最大优势。党的十八大以来，浙江省委省政府加快打造营商环境优、市场机制最活省，率先实施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最多跑一次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改革，从市场准入、营商环境，到减税降费、融资支持，出台一系列政策举措，大力支持、推动和激励广大民营企业走向更广阔的舞台，打造新时代民营经济高质量发展新高地。浙江各地市各部门坚持党政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一把手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亲自挂帅，协调各方</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zh-CN" altLang="zh-CN" b="1" kern="100" dirty="0">
                <a:latin typeface="Times New Roman"/>
                <a:ea typeface="方正细黑一简体"/>
                <a:cs typeface="Times New Roman"/>
              </a:rPr>
              <a:t>切实保障民营企业合法权益；公安部门聚焦安全生产、毒品、道路交通安全、新型网络犯罪突出问题开展专项整治，为民营经济的发展创造平安稳定的营商环境；浙江司法行政系统提供惠企便民法律服务，各部门深入实施政法数字化协同工程，力争民营企业法律顾问拥有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不漏一户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，助力民营企业破解发展难题，让企业办事更省心，为加快法治中国示范区和共同富裕示范区建设贡献力量。</a:t>
            </a:r>
            <a:endParaRPr lang="zh-CN" altLang="zh-CN" kern="100" dirty="0">
              <a:latin typeface="宋体"/>
              <a:cs typeface="Courier New"/>
            </a:endParaRPr>
          </a:p>
          <a:p>
            <a:endParaRPr lang="zh-CN" altLang="en-US" dirty="0"/>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2"/>
            <a:ext cx="10975658" cy="6110134"/>
          </a:xfrm>
        </p:spPr>
        <p:txBody>
          <a:bodyPr>
            <a:no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社会主义市场经济体制的基本特征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的相关知识，分析浙江是如何打造新时代民营经济高质量发展新高地的。</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党的领导是中国特色社会主义最本质的特征和中国特色社会主义制度的最大优势，是我国社会主义市场经济体制的一个重要特征。浙江在省委的领导下，出台一系列促进民营经济发展的措施，发挥了党总揽全局、协调各方的领导核心作用，打造新时代民营经济高质量发展新高地。</a:t>
            </a:r>
            <a:r>
              <a:rPr lang="zh-CN" altLang="zh-CN" b="1" kern="100" dirty="0">
                <a:latin typeface="宋体"/>
                <a:cs typeface="宋体"/>
              </a:rPr>
              <a:t>②</a:t>
            </a:r>
            <a:r>
              <a:rPr lang="zh-CN" altLang="zh-CN" b="1" kern="100" dirty="0">
                <a:latin typeface="Times New Roman"/>
                <a:ea typeface="方正细黑一简体"/>
                <a:cs typeface="Times New Roman"/>
              </a:rPr>
              <a:t>科学的宏观调控、有效的政府治理，是社会主义市场经济体制优势的内在要求。浙江从市场准入、营商环境、减</a:t>
            </a:r>
            <a:r>
              <a:rPr lang="zh-CN" altLang="zh-CN" b="1" kern="100" dirty="0" smtClean="0">
                <a:latin typeface="Times New Roman"/>
                <a:ea typeface="方正细黑一简体"/>
                <a:cs typeface="Times New Roman"/>
              </a:rPr>
              <a:t>税</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3"/>
            <a:ext cx="10975658" cy="4093912"/>
          </a:xfrm>
        </p:spPr>
        <p:txBody>
          <a:bodyPr/>
          <a:lstStyle/>
          <a:p>
            <a:pPr indent="0" algn="just">
              <a:tabLst>
                <a:tab pos="2610485" algn="l"/>
              </a:tabLst>
            </a:pPr>
            <a:r>
              <a:rPr lang="zh-CN" altLang="zh-CN" b="1" kern="100" dirty="0">
                <a:latin typeface="Times New Roman"/>
                <a:ea typeface="方正细黑一简体"/>
                <a:cs typeface="Times New Roman"/>
              </a:rPr>
              <a:t>降费、融资支持等方面出台一系列措施更好发挥政府作用，促进民营经济持续健康发展。</a:t>
            </a:r>
            <a:r>
              <a:rPr lang="zh-CN" altLang="zh-CN" b="1" kern="100" dirty="0">
                <a:latin typeface="宋体"/>
                <a:cs typeface="宋体"/>
              </a:rPr>
              <a:t>③</a:t>
            </a:r>
            <a:r>
              <a:rPr lang="zh-CN" altLang="zh-CN" b="1" kern="100" dirty="0">
                <a:latin typeface="Times New Roman"/>
                <a:ea typeface="方正细黑一简体"/>
                <a:cs typeface="Times New Roman"/>
              </a:rPr>
              <a:t>浙江打造营商环境优、市场机制最活省，出台一系列政策举措，充分发挥社会主义市场经济的优势，把社会主义制度和市场经济有机结合起来，既发挥了市场经济的长处，又更好地发挥政府作用，促进浙江民营经济高质量发展</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．联系材料，说明浙江在护航民营经济发展过程中是如何体现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更好发挥政府作用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浙江加强和改进党对民营经济工作的领导，切实保障民营企业合法权益，反映出社会主义市场经济体制需要坚持党的领导，发挥党总揽全局、协调各方的领导核心作用。</a:t>
            </a:r>
            <a:r>
              <a:rPr lang="zh-CN" altLang="zh-CN" b="1" kern="100" dirty="0">
                <a:latin typeface="宋体"/>
                <a:cs typeface="宋体"/>
              </a:rPr>
              <a:t>②</a:t>
            </a:r>
            <a:r>
              <a:rPr lang="zh-CN" altLang="zh-CN" b="1" kern="100" dirty="0">
                <a:latin typeface="Times New Roman"/>
                <a:ea typeface="方正细黑一简体"/>
                <a:cs typeface="Times New Roman"/>
              </a:rPr>
              <a:t>开展专项整治犯罪突出问题，为民营经济的发展创造平安稳定的营商环境，体现出政府通过市场监管、安全监管，规范市场秩序、保障公平竞争，弥补市场缺陷。</a:t>
            </a:r>
            <a:r>
              <a:rPr lang="zh-CN" altLang="zh-CN" b="1" kern="100" dirty="0">
                <a:latin typeface="宋体"/>
                <a:cs typeface="宋体"/>
              </a:rPr>
              <a:t>③</a:t>
            </a:r>
            <a:r>
              <a:rPr lang="zh-CN" altLang="zh-CN" b="1" kern="100" dirty="0">
                <a:latin typeface="Times New Roman"/>
                <a:ea typeface="方正细黑一简体"/>
                <a:cs typeface="Times New Roman"/>
              </a:rPr>
              <a:t>浙江司法行政系统提供惠企便民法律服务，说明政府通过加强和优化公共服务，保障社会公平正义，助力民营企业破解发展难题</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6632"/>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市场作用的充分发挥需要政府发挥作用</a:t>
            </a:r>
            <a:endParaRPr lang="zh-CN" altLang="zh-CN" sz="1050" kern="100" dirty="0">
              <a:latin typeface="宋体"/>
              <a:cs typeface="Courier New"/>
            </a:endParaRPr>
          </a:p>
          <a:p>
            <a:endParaRPr lang="zh-CN" altLang="en-US" dirty="0"/>
          </a:p>
        </p:txBody>
      </p:sp>
      <p:pic>
        <p:nvPicPr>
          <p:cNvPr id="12290" name="Picture 2" descr="23ZZXKCBXE1-1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25179" y="1518433"/>
            <a:ext cx="6408712" cy="515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592088"/>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有效市场和有为政府的结合</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613493726"/>
              </p:ext>
            </p:extLst>
          </p:nvPr>
        </p:nvGraphicFramePr>
        <p:xfrm>
          <a:off x="1201044" y="1600200"/>
          <a:ext cx="9793088" cy="4133056"/>
        </p:xfrm>
        <a:graphic>
          <a:graphicData uri="http://schemas.openxmlformats.org/drawingml/2006/table">
            <a:tbl>
              <a:tblPr/>
              <a:tblGrid>
                <a:gridCol w="3312367"/>
                <a:gridCol w="6480721"/>
              </a:tblGrid>
              <a:tr h="68884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市场</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政府</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6528">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公平开放透明的市场经济基础制度</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完善统一的产权保护制度，实行统一的市场准入制度，维护统一的公平竞争制度，健全统一的社会信用制度</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7685">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主要由市场决定价格</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政府定价主要限定在重要公用事业等方面，要提高透明度，接受社会监督</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748370640"/>
              </p:ext>
            </p:extLst>
          </p:nvPr>
        </p:nvGraphicFramePr>
        <p:xfrm>
          <a:off x="1273051" y="1340768"/>
          <a:ext cx="9793088" cy="4400767"/>
        </p:xfrm>
        <a:graphic>
          <a:graphicData uri="http://schemas.openxmlformats.org/drawingml/2006/table">
            <a:tbl>
              <a:tblPr/>
              <a:tblGrid>
                <a:gridCol w="7992888"/>
                <a:gridCol w="1800200"/>
              </a:tblGrid>
              <a:tr h="631801">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公共物品等市场不能调、不让调、不能完全调</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弥补市场缺陷</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9919">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市场调节具有自发性、盲目性和滞后性</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2990768">
                <a:tc gridSpan="2">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我们要构建高水平社会主义市场经济体制，充分发挥市场在资源配置中的决定性作用，更好发挥政府作用，推动有效市场和有为政府更好结合，激发各类市场主体活力，为经济高质量发展提供体制保</a:t>
                      </a:r>
                      <a:r>
                        <a:rPr lang="zh-CN" sz="2800" b="1" kern="100" dirty="0" smtClean="0">
                          <a:effectLst/>
                          <a:latin typeface="Times New Roman"/>
                          <a:ea typeface="方正细黑一简体"/>
                          <a:cs typeface="Times New Roman"/>
                        </a:rPr>
                        <a:t>障</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633091" y="76470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广东高考</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广东省能源局首次提出一次能源价格传导机制，规定当综合煤价或天然气到厂价高于一定值时，煤机或气机平均发电成本超过允许上浮部分，按照一定比例对年度或月度等电量进行补偿，相关费用由全部工商业用户分摊。该规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将会降低火电企业的电量销售收益率</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明确了由市场决定电力行业的购销价格</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有利于将上游变动成本向下游用户传导</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体现了政府对市场资源配置的引导作用</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广东省能源局提出了一次能源价格传导机制，在这一机制下，燃料价格高企时，发电成本突破允许上浮的部分将直接分摊到用户侧，有利于将上游变动成本向下游用户传导，体现了政府对市场资源配置的引导作用，</a:t>
            </a:r>
            <a:r>
              <a:rPr lang="zh-CN" altLang="zh-CN" b="1" kern="100" dirty="0">
                <a:latin typeface="宋体"/>
                <a:cs typeface="宋体"/>
              </a:rPr>
              <a:t>③④</a:t>
            </a:r>
            <a:r>
              <a:rPr lang="zh-CN" altLang="zh-CN" b="1" kern="100" dirty="0">
                <a:latin typeface="Times New Roman"/>
                <a:ea typeface="方正细黑一简体"/>
                <a:cs typeface="Times New Roman"/>
              </a:rPr>
              <a:t>正确。</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该规定在一定程度上疏导火电企业的成本压力，有利于提高火电企业的电量销售收益率</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a:t>
            </a:r>
            <a:r>
              <a:rPr lang="zh-CN" altLang="zh-CN" b="1" kern="100" dirty="0">
                <a:latin typeface="宋体"/>
                <a:cs typeface="宋体"/>
              </a:rPr>
              <a:t>①</a:t>
            </a:r>
            <a:r>
              <a:rPr lang="zh-CN" altLang="zh-CN" b="1" kern="100" dirty="0">
                <a:latin typeface="Times New Roman"/>
                <a:ea typeface="方正细黑一简体"/>
                <a:cs typeface="Times New Roman"/>
              </a:rPr>
              <a:t>错误。</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该规定是政府进行宏观调控的表现，而不是体现了市场在资源配置中起决定性作用，且该规定并未明确由市场决定电力行业的购销价格，</a:t>
            </a:r>
            <a:r>
              <a:rPr lang="zh-CN" altLang="zh-CN" b="1" kern="100" dirty="0">
                <a:latin typeface="宋体"/>
                <a:cs typeface="宋体"/>
              </a:rPr>
              <a:t>②</a:t>
            </a:r>
            <a:r>
              <a:rPr lang="zh-CN" altLang="zh-CN" b="1" kern="100" dirty="0">
                <a:latin typeface="Times New Roman"/>
                <a:ea typeface="方正细黑一简体"/>
                <a:cs typeface="Times New Roman"/>
              </a:rPr>
              <a:t>排除。故本题选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Autofit/>
          </a:bodyPr>
          <a:lstStyle/>
          <a:p>
            <a:pPr indent="713740" algn="just">
              <a:lnSpc>
                <a:spcPct val="135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．随着我国老龄人口增长，适老用品及服务市场热度却未如预期。国务院发布《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健康中国</a:t>
            </a:r>
            <a:r>
              <a:rPr lang="en-US" altLang="zh-CN" b="1" kern="100" dirty="0">
                <a:latin typeface="Times New Roman"/>
                <a:ea typeface="方正细黑一简体"/>
                <a:cs typeface="Courier New"/>
              </a:rPr>
              <a:t>2030”</a:t>
            </a:r>
            <a:r>
              <a:rPr lang="zh-CN" altLang="zh-CN" b="1" kern="100" dirty="0">
                <a:latin typeface="Times New Roman"/>
                <a:ea typeface="方正细黑一简体"/>
                <a:cs typeface="Times New Roman"/>
              </a:rPr>
              <a:t>规划纲要》，不断推进公平准入、破除体制障碍，促进养老服务市场培育激活，养老支付体系逐渐完善，民营企业以其特有的优势快速成长，开始助力健康中国建设。据此推断，健康中国建设发展的外在驱动因素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因规模较小经营灵活快速培育起竞争优势</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体系完善结构优化的养老产业链日益健全</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体制改革为企业快速成长提供了制度保障</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科学有效的政府治理营造了良好的市场环境</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健康中国建设的发展需要发挥民营企业特有的优势，因规模较小经营灵活快速培育起竞争优势，体系完善结构优化的养老产业链日益健全，这是其发展的内在驱动因素，</a:t>
            </a:r>
            <a:r>
              <a:rPr lang="zh-CN" altLang="zh-CN" b="1" kern="100" dirty="0">
                <a:latin typeface="宋体"/>
                <a:cs typeface="宋体"/>
              </a:rPr>
              <a:t>①②</a:t>
            </a:r>
            <a:r>
              <a:rPr lang="zh-CN" altLang="zh-CN" b="1" kern="100" dirty="0">
                <a:latin typeface="Times New Roman"/>
                <a:ea typeface="方正细黑一简体"/>
                <a:cs typeface="Times New Roman"/>
              </a:rPr>
              <a:t>不选。材料表明科学有效的政府治理营造了良好的市场环境，体制改革为企业快速成长提供了制度保障，这是助力健康中国建设发展的外在因素，</a:t>
            </a:r>
            <a:r>
              <a:rPr lang="zh-CN" altLang="zh-CN" b="1" kern="100" dirty="0">
                <a:latin typeface="宋体"/>
                <a:cs typeface="宋体"/>
              </a:rPr>
              <a:t>③④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．为应对经济下行压力，央行强调加强政策逆周期调节，加大金融支持力度，支持民营企业股权融资，为实体经济特别是中小微企业提供更有力的支撑。这些举措旨在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发挥积极的财政政策，刺激内需拉动经济发展</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实施稳健的货币政策，降低企业综合融资成本</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通过宏观调控改善市场预期，稳定经济发展</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营造适宜的金融环境，推动供给侧结构性改革</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①④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4"/>
            <a:ext cx="10975658" cy="5246039"/>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央行强调加强政策逆周期调节，加大金融支持力度，这属于货币政策，不是积极的财政政策，</a:t>
            </a:r>
            <a:r>
              <a:rPr lang="zh-CN" altLang="zh-CN" b="1" kern="100" dirty="0">
                <a:latin typeface="宋体"/>
                <a:cs typeface="宋体"/>
              </a:rPr>
              <a:t>①</a:t>
            </a:r>
            <a:r>
              <a:rPr lang="zh-CN" altLang="zh-CN" b="1" kern="100" dirty="0">
                <a:latin typeface="Times New Roman"/>
                <a:ea typeface="方正细黑一简体"/>
                <a:cs typeface="Times New Roman"/>
              </a:rPr>
              <a:t>不选。央行的这些举措旨在加强宏观调控，实施稳健的货币政策，降低企业综合融资成本，改善市场预期，稳定经济发展，</a:t>
            </a:r>
            <a:r>
              <a:rPr lang="zh-CN" altLang="zh-CN" b="1" kern="100" dirty="0">
                <a:latin typeface="宋体"/>
                <a:cs typeface="宋体"/>
              </a:rPr>
              <a:t>②③</a:t>
            </a:r>
            <a:r>
              <a:rPr lang="zh-CN" altLang="zh-CN" b="1" kern="100" dirty="0">
                <a:latin typeface="Times New Roman"/>
                <a:ea typeface="方正细黑一简体"/>
                <a:cs typeface="Times New Roman"/>
              </a:rPr>
              <a:t>正确。加强政策逆周期调节，加大金融支持力度，支持民营企业股权融资，并不是为了营造适宜的金融环境，</a:t>
            </a:r>
            <a:r>
              <a:rPr lang="zh-CN" altLang="zh-CN" b="1" kern="100" dirty="0">
                <a:latin typeface="宋体"/>
                <a:cs typeface="宋体"/>
              </a:rPr>
              <a:t>④</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1273051" y="2420888"/>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框题跟踪检测（四） 更好发挥政府作用</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424</TotalTime>
  <Words>5682</Words>
  <Application>Microsoft Office PowerPoint</Application>
  <PresentationFormat>自定义</PresentationFormat>
  <Paragraphs>280</Paragraphs>
  <Slides>59</Slides>
  <Notes>0</Notes>
  <HiddenSlides>0</HiddenSlides>
  <MMClips>0</MMClips>
  <ScaleCrop>false</ScaleCrop>
  <HeadingPairs>
    <vt:vector size="4" baseType="variant">
      <vt:variant>
        <vt:lpstr>主题</vt:lpstr>
      </vt:variant>
      <vt:variant>
        <vt:i4>1</vt:i4>
      </vt:variant>
      <vt:variant>
        <vt:lpstr>幻灯片标题</vt:lpstr>
      </vt:variant>
      <vt:variant>
        <vt:i4>59</vt:i4>
      </vt:variant>
    </vt:vector>
  </HeadingPairs>
  <TitlesOfParts>
    <vt:vector size="6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288</cp:revision>
  <dcterms:created xsi:type="dcterms:W3CDTF">2021-04-02T06:41:31Z</dcterms:created>
  <dcterms:modified xsi:type="dcterms:W3CDTF">2023-08-26T00:29:06Z</dcterms:modified>
</cp:coreProperties>
</file>